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73" r:id="rId8"/>
    <p:sldId id="262" r:id="rId9"/>
    <p:sldId id="263" r:id="rId10"/>
    <p:sldId id="264" r:id="rId11"/>
    <p:sldId id="265" r:id="rId12"/>
    <p:sldId id="266" r:id="rId13"/>
    <p:sldId id="267" r:id="rId14"/>
    <p:sldId id="268" r:id="rId15"/>
    <p:sldId id="269" r:id="rId16"/>
    <p:sldId id="270" r:id="rId17"/>
    <p:sldId id="271" r:id="rId18"/>
    <p:sldId id="272" r:id="rId19"/>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DCD876-B27A-4F71-B7F9-A6415DF3FA00}" v="1" dt="2025-07-09T03:23:56.6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92" d="100"/>
          <a:sy n="92" d="100"/>
        </p:scale>
        <p:origin x="75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NUEL ESTANDIAN" userId="be533d7e-d31c-46e3-a4e1-86119510697a" providerId="ADAL" clId="{17DCD876-B27A-4F71-B7F9-A6415DF3FA00}"/>
    <pc:docChg chg="addSld modSld">
      <pc:chgData name="EMMANUEL ESTANDIAN" userId="be533d7e-d31c-46e3-a4e1-86119510697a" providerId="ADAL" clId="{17DCD876-B27A-4F71-B7F9-A6415DF3FA00}" dt="2025-07-09T03:24:56.080" v="5" actId="729"/>
      <pc:docMkLst>
        <pc:docMk/>
      </pc:docMkLst>
      <pc:sldChg chg="modSp mod">
        <pc:chgData name="EMMANUEL ESTANDIAN" userId="be533d7e-d31c-46e3-a4e1-86119510697a" providerId="ADAL" clId="{17DCD876-B27A-4F71-B7F9-A6415DF3FA00}" dt="2025-07-09T03:24:16.272" v="2" actId="6549"/>
        <pc:sldMkLst>
          <pc:docMk/>
          <pc:sldMk cId="0" sldId="261"/>
        </pc:sldMkLst>
        <pc:spChg chg="mod">
          <ac:chgData name="EMMANUEL ESTANDIAN" userId="be533d7e-d31c-46e3-a4e1-86119510697a" providerId="ADAL" clId="{17DCD876-B27A-4F71-B7F9-A6415DF3FA00}" dt="2025-07-09T03:24:16.272" v="2" actId="6549"/>
          <ac:spMkLst>
            <pc:docMk/>
            <pc:sldMk cId="0" sldId="261"/>
            <ac:spMk id="4" creationId="{00000000-0000-0000-0000-000000000000}"/>
          </ac:spMkLst>
        </pc:spChg>
      </pc:sldChg>
      <pc:sldChg chg="modSp mod">
        <pc:chgData name="EMMANUEL ESTANDIAN" userId="be533d7e-d31c-46e3-a4e1-86119510697a" providerId="ADAL" clId="{17DCD876-B27A-4F71-B7F9-A6415DF3FA00}" dt="2025-07-09T03:24:45.057" v="4" actId="1076"/>
        <pc:sldMkLst>
          <pc:docMk/>
          <pc:sldMk cId="0" sldId="264"/>
        </pc:sldMkLst>
        <pc:spChg chg="mod">
          <ac:chgData name="EMMANUEL ESTANDIAN" userId="be533d7e-d31c-46e3-a4e1-86119510697a" providerId="ADAL" clId="{17DCD876-B27A-4F71-B7F9-A6415DF3FA00}" dt="2025-07-09T03:24:42.721" v="3" actId="1076"/>
          <ac:spMkLst>
            <pc:docMk/>
            <pc:sldMk cId="0" sldId="264"/>
            <ac:spMk id="4" creationId="{00000000-0000-0000-0000-000000000000}"/>
          </ac:spMkLst>
        </pc:spChg>
        <pc:spChg chg="mod">
          <ac:chgData name="EMMANUEL ESTANDIAN" userId="be533d7e-d31c-46e3-a4e1-86119510697a" providerId="ADAL" clId="{17DCD876-B27A-4F71-B7F9-A6415DF3FA00}" dt="2025-07-09T03:24:45.057" v="4" actId="1076"/>
          <ac:spMkLst>
            <pc:docMk/>
            <pc:sldMk cId="0" sldId="264"/>
            <ac:spMk id="6" creationId="{00000000-0000-0000-0000-000000000000}"/>
          </ac:spMkLst>
        </pc:spChg>
      </pc:sldChg>
      <pc:sldChg chg="mod modShow">
        <pc:chgData name="EMMANUEL ESTANDIAN" userId="be533d7e-d31c-46e3-a4e1-86119510697a" providerId="ADAL" clId="{17DCD876-B27A-4F71-B7F9-A6415DF3FA00}" dt="2025-07-09T03:24:56.080" v="5" actId="729"/>
        <pc:sldMkLst>
          <pc:docMk/>
          <pc:sldMk cId="0" sldId="265"/>
        </pc:sldMkLst>
      </pc:sldChg>
      <pc:sldChg chg="modSp add mod setBg">
        <pc:chgData name="EMMANUEL ESTANDIAN" userId="be533d7e-d31c-46e3-a4e1-86119510697a" providerId="ADAL" clId="{17DCD876-B27A-4F71-B7F9-A6415DF3FA00}" dt="2025-07-09T03:24:07.078" v="1" actId="6549"/>
        <pc:sldMkLst>
          <pc:docMk/>
          <pc:sldMk cId="2348582785" sldId="273"/>
        </pc:sldMkLst>
        <pc:spChg chg="mod">
          <ac:chgData name="EMMANUEL ESTANDIAN" userId="be533d7e-d31c-46e3-a4e1-86119510697a" providerId="ADAL" clId="{17DCD876-B27A-4F71-B7F9-A6415DF3FA00}" dt="2025-07-09T03:24:07.078" v="1" actId="6549"/>
          <ac:spMkLst>
            <pc:docMk/>
            <pc:sldMk cId="2348582785" sldId="273"/>
            <ac:spMk id="4" creationId="{03899D27-2532-21C9-D023-AA70651809D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33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47791-874B-D6E0-AC64-91AB7C77B9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7BD428-7A69-DDC2-6529-BF6AD084D6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D972F5-3EEB-4642-A92A-173633C561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B2244A-171E-FB76-7444-2CAF66A9A0BA}"/>
              </a:ext>
            </a:extLst>
          </p:cNvPr>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2918246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914400" y="1280160"/>
            <a:ext cx="7315200" cy="2057400"/>
          </a:xfrm>
          <a:prstGeom prst="rect">
            <a:avLst/>
          </a:prstGeom>
          <a:noFill/>
          <a:ln/>
        </p:spPr>
        <p:txBody>
          <a:bodyPr wrap="square" rtlCol="0" anchor="ctr"/>
          <a:lstStyle/>
          <a:p>
            <a:pPr marL="0" indent="0" algn="ctr">
              <a:buNone/>
            </a:pPr>
            <a:r>
              <a:rPr lang="en-US" sz="4800" b="1" dirty="0">
                <a:solidFill>
                  <a:srgbClr val="333333"/>
                </a:solidFill>
                <a:latin typeface="Montserrat" pitchFamily="34" charset="0"/>
                <a:ea typeface="Montserrat" pitchFamily="34" charset="-122"/>
                <a:cs typeface="Montserrat" pitchFamily="34" charset="-120"/>
              </a:rPr>
              <a:t>Documentary Films</a:t>
            </a:r>
            <a:endParaRPr lang="en-US" sz="4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9">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914400" y="457200"/>
            <a:ext cx="7315200" cy="0"/>
          </a:xfrm>
          <a:prstGeom prst="rect">
            <a:avLst/>
          </a:prstGeom>
          <a:noFill/>
          <a:ln/>
        </p:spPr>
        <p:txBody>
          <a:bodyPr wrap="square" rtlCol="0" anchor="t">
            <a:spAutoFit/>
          </a:bodyPr>
          <a:lstStyle/>
          <a:p>
            <a:pPr marL="0" indent="0" algn="just">
              <a:buNone/>
            </a:pPr>
            <a:r>
              <a:rPr lang="en-US" sz="2800" b="1" dirty="0">
                <a:solidFill>
                  <a:srgbClr val="333333"/>
                </a:solidFill>
                <a:latin typeface="Montserrat" pitchFamily="34" charset="0"/>
                <a:ea typeface="Montserrat" pitchFamily="34" charset="-122"/>
                <a:cs typeface="Montserrat" pitchFamily="34" charset="-120"/>
              </a:rPr>
              <a:t>Doc Impact</a:t>
            </a:r>
            <a:endParaRPr lang="en-US" sz="2800" dirty="0"/>
          </a:p>
        </p:txBody>
      </p:sp>
      <p:sp>
        <p:nvSpPr>
          <p:cNvPr id="3" name="Text 1"/>
          <p:cNvSpPr/>
          <p:nvPr/>
        </p:nvSpPr>
        <p:spPr>
          <a:xfrm>
            <a:off x="457200" y="1097280"/>
            <a:ext cx="4114800" cy="457200"/>
          </a:xfrm>
          <a:prstGeom prst="rect">
            <a:avLst/>
          </a:prstGeom>
          <a:noFill/>
          <a:ln/>
        </p:spPr>
        <p:txBody>
          <a:bodyPr wrap="square" rtlCol="0" anchor="ctr"/>
          <a:lstStyle/>
          <a:p>
            <a:pPr marL="0" indent="0" algn="ctr">
              <a:buNone/>
            </a:pPr>
            <a:r>
              <a:rPr lang="en-US" sz="2400" b="1" dirty="0">
                <a:solidFill>
                  <a:srgbClr val="333333"/>
                </a:solidFill>
                <a:latin typeface="Montserrat" pitchFamily="34" charset="0"/>
                <a:ea typeface="Montserrat" pitchFamily="34" charset="-122"/>
                <a:cs typeface="Montserrat" pitchFamily="34" charset="-120"/>
              </a:rPr>
              <a:t>Social Impact</a:t>
            </a:r>
            <a:endParaRPr lang="en-US" sz="2400" dirty="0"/>
          </a:p>
        </p:txBody>
      </p:sp>
      <p:sp>
        <p:nvSpPr>
          <p:cNvPr id="4" name="Text 2"/>
          <p:cNvSpPr/>
          <p:nvPr/>
        </p:nvSpPr>
        <p:spPr>
          <a:xfrm>
            <a:off x="457200" y="1712422"/>
            <a:ext cx="4114800" cy="1371600"/>
          </a:xfrm>
          <a:prstGeom prst="rect">
            <a:avLst/>
          </a:prstGeom>
          <a:noFill/>
          <a:ln/>
        </p:spPr>
        <p:txBody>
          <a:bodyPr wrap="square" rtlCol="0" anchor="ctr"/>
          <a:lstStyle/>
          <a:p>
            <a:pPr marL="342900" indent="-342900">
              <a:buSzPct val="100000"/>
              <a:buChar char="•"/>
            </a:pPr>
            <a:r>
              <a:rPr lang="en-US" sz="2000" dirty="0">
                <a:solidFill>
                  <a:srgbClr val="333333"/>
                </a:solidFill>
                <a:latin typeface="Montserrat" pitchFamily="34" charset="0"/>
                <a:ea typeface="Montserrat" pitchFamily="34" charset="-122"/>
                <a:cs typeface="Montserrat" pitchFamily="34" charset="-120"/>
              </a:rPr>
              <a:t>Raise awareness about social issues</a:t>
            </a:r>
            <a:endParaRPr lang="en-US" sz="2000" dirty="0"/>
          </a:p>
          <a:p>
            <a:pPr marL="342900" indent="-342900">
              <a:buSzPct val="100000"/>
              <a:buChar char="•"/>
            </a:pPr>
            <a:r>
              <a:rPr lang="en-US" sz="2000" dirty="0">
                <a:solidFill>
                  <a:srgbClr val="333333"/>
                </a:solidFill>
                <a:latin typeface="Montserrat" pitchFamily="34" charset="0"/>
                <a:ea typeface="Montserrat" pitchFamily="34" charset="-122"/>
                <a:cs typeface="Montserrat" pitchFamily="34" charset="-120"/>
              </a:rPr>
              <a:t>Influence public opinion and policy</a:t>
            </a:r>
            <a:endParaRPr lang="en-US" sz="2000" dirty="0"/>
          </a:p>
          <a:p>
            <a:pPr marL="342900" indent="-342900">
              <a:buSzPct val="100000"/>
              <a:buChar char="•"/>
            </a:pPr>
            <a:r>
              <a:rPr lang="en-US" sz="2000" dirty="0">
                <a:solidFill>
                  <a:srgbClr val="333333"/>
                </a:solidFill>
                <a:latin typeface="Montserrat" pitchFamily="34" charset="0"/>
                <a:ea typeface="Montserrat" pitchFamily="34" charset="-122"/>
                <a:cs typeface="Montserrat" pitchFamily="34" charset="-120"/>
              </a:rPr>
              <a:t>Foster empathy and understanding</a:t>
            </a:r>
            <a:endParaRPr lang="en-US" sz="2000" dirty="0"/>
          </a:p>
        </p:txBody>
      </p:sp>
      <p:sp>
        <p:nvSpPr>
          <p:cNvPr id="5" name="Text 3"/>
          <p:cNvSpPr/>
          <p:nvPr/>
        </p:nvSpPr>
        <p:spPr>
          <a:xfrm>
            <a:off x="4572000" y="1097280"/>
            <a:ext cx="4114800" cy="457200"/>
          </a:xfrm>
          <a:prstGeom prst="rect">
            <a:avLst/>
          </a:prstGeom>
          <a:noFill/>
          <a:ln/>
        </p:spPr>
        <p:txBody>
          <a:bodyPr wrap="square" rtlCol="0" anchor="ctr"/>
          <a:lstStyle/>
          <a:p>
            <a:pPr marL="0" indent="0" algn="ctr">
              <a:buNone/>
            </a:pPr>
            <a:r>
              <a:rPr lang="en-US" sz="2400" b="1" dirty="0">
                <a:solidFill>
                  <a:srgbClr val="333333"/>
                </a:solidFill>
                <a:latin typeface="Montserrat" pitchFamily="34" charset="0"/>
                <a:ea typeface="Montserrat" pitchFamily="34" charset="-122"/>
                <a:cs typeface="Montserrat" pitchFamily="34" charset="-120"/>
              </a:rPr>
              <a:t>Cultural Impact</a:t>
            </a:r>
            <a:endParaRPr lang="en-US" sz="2400" dirty="0"/>
          </a:p>
        </p:txBody>
      </p:sp>
      <p:sp>
        <p:nvSpPr>
          <p:cNvPr id="6" name="Text 4"/>
          <p:cNvSpPr/>
          <p:nvPr/>
        </p:nvSpPr>
        <p:spPr>
          <a:xfrm>
            <a:off x="4572000" y="1712422"/>
            <a:ext cx="4114800" cy="1371600"/>
          </a:xfrm>
          <a:prstGeom prst="rect">
            <a:avLst/>
          </a:prstGeom>
          <a:noFill/>
          <a:ln/>
        </p:spPr>
        <p:txBody>
          <a:bodyPr wrap="square" rtlCol="0" anchor="ctr"/>
          <a:lstStyle/>
          <a:p>
            <a:pPr marL="342900" indent="-342900">
              <a:buSzPct val="100000"/>
              <a:buChar char="•"/>
            </a:pPr>
            <a:r>
              <a:rPr lang="en-US" sz="2000" dirty="0">
                <a:solidFill>
                  <a:srgbClr val="333333"/>
                </a:solidFill>
                <a:latin typeface="Montserrat" pitchFamily="34" charset="0"/>
                <a:ea typeface="Montserrat" pitchFamily="34" charset="-122"/>
                <a:cs typeface="Montserrat" pitchFamily="34" charset="-120"/>
              </a:rPr>
              <a:t>Preserve cultural heritage</a:t>
            </a:r>
            <a:endParaRPr lang="en-US" sz="2000" dirty="0"/>
          </a:p>
          <a:p>
            <a:pPr marL="342900" indent="-342900">
              <a:buSzPct val="100000"/>
              <a:buChar char="•"/>
            </a:pPr>
            <a:r>
              <a:rPr lang="en-US" sz="2000" dirty="0">
                <a:solidFill>
                  <a:srgbClr val="333333"/>
                </a:solidFill>
                <a:latin typeface="Montserrat" pitchFamily="34" charset="0"/>
                <a:ea typeface="Montserrat" pitchFamily="34" charset="-122"/>
                <a:cs typeface="Montserrat" pitchFamily="34" charset="-120"/>
              </a:rPr>
              <a:t>Promote diversity and inclusivity</a:t>
            </a:r>
            <a:endParaRPr lang="en-US" sz="2000" dirty="0"/>
          </a:p>
          <a:p>
            <a:pPr marL="342900" indent="-342900">
              <a:buSzPct val="100000"/>
              <a:buChar char="•"/>
            </a:pPr>
            <a:r>
              <a:rPr lang="en-US" sz="2000" dirty="0">
                <a:solidFill>
                  <a:srgbClr val="333333"/>
                </a:solidFill>
                <a:latin typeface="Montserrat" pitchFamily="34" charset="0"/>
                <a:ea typeface="Montserrat" pitchFamily="34" charset="-122"/>
                <a:cs typeface="Montserrat" pitchFamily="34" charset="-120"/>
              </a:rPr>
              <a:t>Document historical events and figures</a:t>
            </a:r>
            <a:endParaRPr lang="en-US"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name="Slide 10">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914400" y="457200"/>
            <a:ext cx="7315200" cy="0"/>
          </a:xfrm>
          <a:prstGeom prst="rect">
            <a:avLst/>
          </a:prstGeom>
          <a:noFill/>
          <a:ln/>
        </p:spPr>
        <p:txBody>
          <a:bodyPr wrap="square" rtlCol="0" anchor="t">
            <a:spAutoFit/>
          </a:bodyPr>
          <a:lstStyle/>
          <a:p>
            <a:pPr marL="0" indent="0" algn="just">
              <a:buNone/>
            </a:pPr>
            <a:r>
              <a:rPr lang="en-US" sz="2800" b="1" dirty="0">
                <a:solidFill>
                  <a:srgbClr val="333333"/>
                </a:solidFill>
                <a:latin typeface="Montserrat" pitchFamily="34" charset="0"/>
                <a:ea typeface="Montserrat" pitchFamily="34" charset="-122"/>
                <a:cs typeface="Montserrat" pitchFamily="34" charset="-120"/>
              </a:rPr>
              <a:t>Philippine Docs</a:t>
            </a:r>
            <a:endParaRPr lang="en-US" sz="2800" dirty="0"/>
          </a:p>
        </p:txBody>
      </p:sp>
      <p:sp>
        <p:nvSpPr>
          <p:cNvPr id="3" name="Text 1"/>
          <p:cNvSpPr/>
          <p:nvPr/>
        </p:nvSpPr>
        <p:spPr>
          <a:xfrm>
            <a:off x="914400" y="1188720"/>
            <a:ext cx="7315200" cy="0"/>
          </a:xfrm>
          <a:prstGeom prst="rect">
            <a:avLst/>
          </a:prstGeom>
          <a:noFill/>
          <a:ln/>
        </p:spPr>
        <p:txBody>
          <a:bodyPr wrap="square" rtlCol="0" anchor="t"/>
          <a:lstStyle/>
          <a:p>
            <a:pPr marL="0" indent="0" algn="just">
              <a:buNone/>
            </a:pPr>
            <a:r>
              <a:rPr lang="en-US" sz="2200" dirty="0">
                <a:solidFill>
                  <a:srgbClr val="333333"/>
                </a:solidFill>
                <a:latin typeface="Montserrat" pitchFamily="34" charset="0"/>
                <a:ea typeface="Montserrat" pitchFamily="34" charset="-122"/>
                <a:cs typeface="Montserrat" pitchFamily="34" charset="-120"/>
              </a:rPr>
              <a:t>The Philippines has produced several notable documentary films that highlight various aspects of its culture, history, and social issues.</a:t>
            </a:r>
            <a:endParaRPr lang="en-US" sz="2200" dirty="0"/>
          </a:p>
        </p:txBody>
      </p:sp>
      <p:sp>
        <p:nvSpPr>
          <p:cNvPr id="4" name="Text 2"/>
          <p:cNvSpPr/>
          <p:nvPr/>
        </p:nvSpPr>
        <p:spPr>
          <a:xfrm>
            <a:off x="914400" y="2240280"/>
            <a:ext cx="7315200" cy="0"/>
          </a:xfrm>
          <a:prstGeom prst="rect">
            <a:avLst/>
          </a:prstGeom>
          <a:noFill/>
          <a:ln/>
        </p:spPr>
        <p:txBody>
          <a:bodyPr wrap="square" rtlCol="0" anchor="t"/>
          <a:lstStyle/>
          <a:p>
            <a:pPr marL="0" indent="0" algn="just">
              <a:buNone/>
            </a:pPr>
            <a:r>
              <a:rPr lang="en-US" sz="2400" dirty="0">
                <a:solidFill>
                  <a:srgbClr val="333333"/>
                </a:solidFill>
                <a:latin typeface="Montserrat" pitchFamily="34" charset="0"/>
                <a:ea typeface="Montserrat" pitchFamily="34" charset="-122"/>
                <a:cs typeface="Montserrat" pitchFamily="34" charset="-120"/>
              </a:rPr>
              <a:t>1. Example: 'Kano: An American and His Harem'</a:t>
            </a:r>
            <a:endParaRPr lang="en-US" sz="2400" dirty="0"/>
          </a:p>
          <a:p>
            <a:pPr marL="0" indent="0" algn="just">
              <a:buNone/>
            </a:pPr>
            <a:r>
              <a:rPr lang="en-US" sz="2400" dirty="0">
                <a:solidFill>
                  <a:srgbClr val="333333"/>
                </a:solidFill>
                <a:latin typeface="Montserrat" pitchFamily="34" charset="0"/>
                <a:ea typeface="Montserrat" pitchFamily="34" charset="-122"/>
                <a:cs typeface="Montserrat" pitchFamily="34" charset="-120"/>
              </a:rPr>
              <a:t>2. Example: 'Give Up Tomorrow'</a:t>
            </a:r>
            <a:endParaRPr lang="en-US" sz="2400" dirty="0"/>
          </a:p>
          <a:p>
            <a:pPr marL="0" indent="0" algn="just">
              <a:buNone/>
            </a:pPr>
            <a:r>
              <a:rPr lang="en-US" sz="2400" dirty="0">
                <a:solidFill>
                  <a:srgbClr val="333333"/>
                </a:solidFill>
                <a:latin typeface="Montserrat" pitchFamily="34" charset="0"/>
                <a:ea typeface="Montserrat" pitchFamily="34" charset="-122"/>
                <a:cs typeface="Montserrat" pitchFamily="34" charset="-120"/>
              </a:rPr>
              <a:t>3. Example: 'Imelda'</a:t>
            </a: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1">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914400" y="457200"/>
            <a:ext cx="7315200" cy="0"/>
          </a:xfrm>
          <a:prstGeom prst="rect">
            <a:avLst/>
          </a:prstGeom>
          <a:noFill/>
          <a:ln/>
        </p:spPr>
        <p:txBody>
          <a:bodyPr wrap="square" rtlCol="0" anchor="t">
            <a:spAutoFit/>
          </a:bodyPr>
          <a:lstStyle/>
          <a:p>
            <a:pPr marL="0" indent="0" algn="just">
              <a:buNone/>
            </a:pPr>
            <a:r>
              <a:rPr lang="en-US" sz="2800" b="1" dirty="0">
                <a:solidFill>
                  <a:srgbClr val="333333"/>
                </a:solidFill>
                <a:latin typeface="Montserrat" pitchFamily="34" charset="0"/>
                <a:ea typeface="Montserrat" pitchFamily="34" charset="-122"/>
                <a:cs typeface="Montserrat" pitchFamily="34" charset="-120"/>
              </a:rPr>
              <a:t>Why Watch Docs?</a:t>
            </a:r>
            <a:endParaRPr lang="en-US" sz="2800" dirty="0"/>
          </a:p>
        </p:txBody>
      </p:sp>
      <p:sp>
        <p:nvSpPr>
          <p:cNvPr id="3" name="Text 1"/>
          <p:cNvSpPr/>
          <p:nvPr/>
        </p:nvSpPr>
        <p:spPr>
          <a:xfrm>
            <a:off x="3657600" y="1645920"/>
            <a:ext cx="4572000" cy="3200400"/>
          </a:xfrm>
          <a:prstGeom prst="rect">
            <a:avLst/>
          </a:prstGeom>
          <a:noFill/>
          <a:ln/>
        </p:spPr>
        <p:txBody>
          <a:bodyPr wrap="square" rtlCol="0" anchor="t"/>
          <a:lstStyle/>
          <a:p>
            <a:pPr marL="0" indent="0" algn="ctr">
              <a:buNone/>
            </a:pPr>
            <a:r>
              <a:rPr lang="en-US" sz="2200" dirty="0">
                <a:solidFill>
                  <a:srgbClr val="333333"/>
                </a:solidFill>
                <a:latin typeface="Montserrat" pitchFamily="34" charset="0"/>
                <a:ea typeface="Montserrat" pitchFamily="34" charset="-122"/>
                <a:cs typeface="Montserrat" pitchFamily="34" charset="-120"/>
              </a:rPr>
              <a:t>Documentary films offer a unique lens through which to view the world, providing insights into different cultures, historical events, and pressing social issues.</a:t>
            </a:r>
            <a:endParaRPr lang="en-US" sz="2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914400" y="457200"/>
            <a:ext cx="7315200" cy="0"/>
          </a:xfrm>
          <a:prstGeom prst="rect">
            <a:avLst/>
          </a:prstGeom>
          <a:noFill/>
          <a:ln/>
        </p:spPr>
        <p:txBody>
          <a:bodyPr wrap="square" rtlCol="0" anchor="t">
            <a:spAutoFit/>
          </a:bodyPr>
          <a:lstStyle/>
          <a:p>
            <a:pPr marL="0" indent="0" algn="just">
              <a:buNone/>
            </a:pPr>
            <a:r>
              <a:rPr lang="en-US" sz="2800" b="1" dirty="0">
                <a:solidFill>
                  <a:srgbClr val="333333"/>
                </a:solidFill>
                <a:latin typeface="Montserrat" pitchFamily="34" charset="0"/>
                <a:ea typeface="Montserrat" pitchFamily="34" charset="-122"/>
                <a:cs typeface="Montserrat" pitchFamily="34" charset="-120"/>
              </a:rPr>
              <a:t>Discussion Point</a:t>
            </a:r>
            <a:endParaRPr lang="en-US" sz="2800" dirty="0"/>
          </a:p>
        </p:txBody>
      </p:sp>
      <p:sp>
        <p:nvSpPr>
          <p:cNvPr id="3" name="Text 1"/>
          <p:cNvSpPr/>
          <p:nvPr/>
        </p:nvSpPr>
        <p:spPr>
          <a:xfrm>
            <a:off x="914400" y="1645920"/>
            <a:ext cx="4572000" cy="3200400"/>
          </a:xfrm>
          <a:prstGeom prst="rect">
            <a:avLst/>
          </a:prstGeom>
          <a:noFill/>
          <a:ln/>
        </p:spPr>
        <p:txBody>
          <a:bodyPr wrap="square" rtlCol="0" anchor="t"/>
          <a:lstStyle/>
          <a:p>
            <a:pPr marL="0" indent="0" algn="ctr">
              <a:buNone/>
            </a:pPr>
            <a:r>
              <a:rPr lang="en-US" sz="2200" dirty="0">
                <a:solidFill>
                  <a:srgbClr val="333333"/>
                </a:solidFill>
                <a:latin typeface="Montserrat" pitchFamily="34" charset="0"/>
                <a:ea typeface="Montserrat" pitchFamily="34" charset="-122"/>
                <a:cs typeface="Montserrat" pitchFamily="34" charset="-120"/>
              </a:rPr>
              <a:t>How do documentaries influence our perception of reality? Consider the impact of bias, storytelling techniques, and the filmmaker's perspective.</a:t>
            </a:r>
            <a:endParaRPr lang="en-US" sz="2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3">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914400" y="457200"/>
            <a:ext cx="7315200" cy="0"/>
          </a:xfrm>
          <a:prstGeom prst="rect">
            <a:avLst/>
          </a:prstGeom>
          <a:noFill/>
          <a:ln/>
        </p:spPr>
        <p:txBody>
          <a:bodyPr wrap="square" rtlCol="0" anchor="t">
            <a:spAutoFit/>
          </a:bodyPr>
          <a:lstStyle/>
          <a:p>
            <a:pPr marL="0" indent="0" algn="just">
              <a:buNone/>
            </a:pPr>
            <a:r>
              <a:rPr lang="en-US" sz="2800" b="1" dirty="0">
                <a:solidFill>
                  <a:srgbClr val="333333"/>
                </a:solidFill>
                <a:latin typeface="Montserrat" pitchFamily="34" charset="0"/>
                <a:ea typeface="Montserrat" pitchFamily="34" charset="-122"/>
                <a:cs typeface="Montserrat" pitchFamily="34" charset="-120"/>
              </a:rPr>
              <a:t>Doc vs. Fiction</a:t>
            </a:r>
            <a:endParaRPr lang="en-US" sz="2800" dirty="0"/>
          </a:p>
        </p:txBody>
      </p:sp>
      <p:sp>
        <p:nvSpPr>
          <p:cNvPr id="3" name="Text 1"/>
          <p:cNvSpPr/>
          <p:nvPr/>
        </p:nvSpPr>
        <p:spPr>
          <a:xfrm>
            <a:off x="457200" y="1097280"/>
            <a:ext cx="8229600" cy="457200"/>
          </a:xfrm>
          <a:prstGeom prst="rect">
            <a:avLst/>
          </a:prstGeom>
          <a:noFill/>
          <a:ln/>
        </p:spPr>
        <p:txBody>
          <a:bodyPr wrap="square" rtlCol="0" anchor="ctr"/>
          <a:lstStyle/>
          <a:p>
            <a:pPr marL="0" indent="0" algn="ctr">
              <a:buNone/>
            </a:pPr>
            <a:r>
              <a:rPr lang="en-US" sz="2400" b="1" dirty="0">
                <a:solidFill>
                  <a:srgbClr val="333333"/>
                </a:solidFill>
                <a:latin typeface="Montserrat" pitchFamily="34" charset="0"/>
                <a:ea typeface="Montserrat" pitchFamily="34" charset="-122"/>
                <a:cs typeface="Montserrat" pitchFamily="34" charset="-120"/>
              </a:rPr>
              <a:t>Documentary</a:t>
            </a:r>
            <a:endParaRPr lang="en-US" sz="2400" dirty="0"/>
          </a:p>
        </p:txBody>
      </p:sp>
      <p:sp>
        <p:nvSpPr>
          <p:cNvPr id="4" name="Text 2"/>
          <p:cNvSpPr/>
          <p:nvPr/>
        </p:nvSpPr>
        <p:spPr>
          <a:xfrm>
            <a:off x="457200" y="1463040"/>
            <a:ext cx="8229600" cy="1371600"/>
          </a:xfrm>
          <a:prstGeom prst="rect">
            <a:avLst/>
          </a:prstGeom>
          <a:noFill/>
          <a:ln/>
        </p:spPr>
        <p:txBody>
          <a:bodyPr wrap="square" rtlCol="0" anchor="ctr"/>
          <a:lstStyle/>
          <a:p>
            <a:pPr marL="0" indent="0" algn="l">
              <a:buNone/>
            </a:pPr>
            <a:r>
              <a:rPr lang="en-US" sz="2000" dirty="0">
                <a:solidFill>
                  <a:srgbClr val="333333"/>
                </a:solidFill>
                <a:latin typeface="Montserrat" pitchFamily="34" charset="0"/>
                <a:ea typeface="Montserrat" pitchFamily="34" charset="-122"/>
                <a:cs typeface="Montserrat" pitchFamily="34" charset="-120"/>
              </a:rPr>
              <a:t>Focuses on real-life events and factual content, often with a purpose to educate or inform.</a:t>
            </a:r>
            <a:endParaRPr lang="en-US" sz="2000" dirty="0"/>
          </a:p>
        </p:txBody>
      </p:sp>
      <p:sp>
        <p:nvSpPr>
          <p:cNvPr id="5" name="Text 3"/>
          <p:cNvSpPr/>
          <p:nvPr/>
        </p:nvSpPr>
        <p:spPr>
          <a:xfrm>
            <a:off x="457200" y="2743200"/>
            <a:ext cx="8229600" cy="457200"/>
          </a:xfrm>
          <a:prstGeom prst="rect">
            <a:avLst/>
          </a:prstGeom>
          <a:noFill/>
          <a:ln/>
        </p:spPr>
        <p:txBody>
          <a:bodyPr wrap="square" rtlCol="0" anchor="ctr"/>
          <a:lstStyle/>
          <a:p>
            <a:pPr marL="0" indent="0" algn="ctr">
              <a:buNone/>
            </a:pPr>
            <a:r>
              <a:rPr lang="en-US" sz="2400" b="1" dirty="0">
                <a:solidFill>
                  <a:srgbClr val="333333"/>
                </a:solidFill>
                <a:latin typeface="Montserrat" pitchFamily="34" charset="0"/>
                <a:ea typeface="Montserrat" pitchFamily="34" charset="-122"/>
                <a:cs typeface="Montserrat" pitchFamily="34" charset="-120"/>
              </a:rPr>
              <a:t>Fiction Film</a:t>
            </a:r>
            <a:endParaRPr lang="en-US" sz="2400" dirty="0"/>
          </a:p>
        </p:txBody>
      </p:sp>
      <p:sp>
        <p:nvSpPr>
          <p:cNvPr id="6" name="Text 4"/>
          <p:cNvSpPr/>
          <p:nvPr/>
        </p:nvSpPr>
        <p:spPr>
          <a:xfrm>
            <a:off x="457200" y="3108960"/>
            <a:ext cx="8229600" cy="1371600"/>
          </a:xfrm>
          <a:prstGeom prst="rect">
            <a:avLst/>
          </a:prstGeom>
          <a:noFill/>
          <a:ln/>
        </p:spPr>
        <p:txBody>
          <a:bodyPr wrap="square" rtlCol="0" anchor="ctr"/>
          <a:lstStyle/>
          <a:p>
            <a:pPr marL="0" indent="0" algn="l">
              <a:buNone/>
            </a:pPr>
            <a:r>
              <a:rPr lang="en-US" sz="2000" dirty="0">
                <a:solidFill>
                  <a:srgbClr val="333333"/>
                </a:solidFill>
                <a:latin typeface="Montserrat" pitchFamily="34" charset="0"/>
                <a:ea typeface="Montserrat" pitchFamily="34" charset="-122"/>
                <a:cs typeface="Montserrat" pitchFamily="34" charset="-120"/>
              </a:rPr>
              <a:t>Narrative-based, created for entertainment, often involving scripted plots and fictional characters.</a:t>
            </a:r>
            <a:endParaRPr 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4">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914400" y="457200"/>
            <a:ext cx="7315200" cy="0"/>
          </a:xfrm>
          <a:prstGeom prst="rect">
            <a:avLst/>
          </a:prstGeom>
          <a:noFill/>
          <a:ln/>
        </p:spPr>
        <p:txBody>
          <a:bodyPr wrap="square" rtlCol="0" anchor="t">
            <a:spAutoFit/>
          </a:bodyPr>
          <a:lstStyle/>
          <a:p>
            <a:pPr marL="0" indent="0" algn="just">
              <a:buNone/>
            </a:pPr>
            <a:r>
              <a:rPr lang="en-US" sz="2800" b="1" dirty="0">
                <a:solidFill>
                  <a:srgbClr val="333333"/>
                </a:solidFill>
                <a:latin typeface="Montserrat" pitchFamily="34" charset="0"/>
                <a:ea typeface="Montserrat" pitchFamily="34" charset="-122"/>
                <a:cs typeface="Montserrat" pitchFamily="34" charset="-120"/>
              </a:rPr>
              <a:t>Doc Techniques</a:t>
            </a:r>
            <a:endParaRPr lang="en-US" sz="2800" dirty="0"/>
          </a:p>
        </p:txBody>
      </p:sp>
      <p:sp>
        <p:nvSpPr>
          <p:cNvPr id="3" name="Text 1"/>
          <p:cNvSpPr/>
          <p:nvPr/>
        </p:nvSpPr>
        <p:spPr>
          <a:xfrm>
            <a:off x="457200" y="1097280"/>
            <a:ext cx="4114800" cy="457200"/>
          </a:xfrm>
          <a:prstGeom prst="rect">
            <a:avLst/>
          </a:prstGeom>
          <a:noFill/>
          <a:ln/>
        </p:spPr>
        <p:txBody>
          <a:bodyPr wrap="square" rtlCol="0" anchor="ctr"/>
          <a:lstStyle/>
          <a:p>
            <a:pPr marL="0" indent="0" algn="ctr">
              <a:buNone/>
            </a:pPr>
            <a:r>
              <a:rPr lang="en-US" sz="2400" b="1" dirty="0">
                <a:solidFill>
                  <a:srgbClr val="333333"/>
                </a:solidFill>
                <a:latin typeface="Montserrat" pitchFamily="34" charset="0"/>
                <a:ea typeface="Montserrat" pitchFamily="34" charset="-122"/>
                <a:cs typeface="Montserrat" pitchFamily="34" charset="-120"/>
              </a:rPr>
              <a:t>Interviews</a:t>
            </a:r>
            <a:endParaRPr lang="en-US" sz="2400" dirty="0"/>
          </a:p>
        </p:txBody>
      </p:sp>
      <p:sp>
        <p:nvSpPr>
          <p:cNvPr id="4" name="Text 2"/>
          <p:cNvSpPr/>
          <p:nvPr/>
        </p:nvSpPr>
        <p:spPr>
          <a:xfrm>
            <a:off x="457200" y="1463040"/>
            <a:ext cx="4114800" cy="1371600"/>
          </a:xfrm>
          <a:prstGeom prst="rect">
            <a:avLst/>
          </a:prstGeom>
          <a:noFill/>
          <a:ln/>
        </p:spPr>
        <p:txBody>
          <a:bodyPr wrap="square" rtlCol="0" anchor="ctr"/>
          <a:lstStyle/>
          <a:p>
            <a:pPr marL="342900" indent="-342900">
              <a:buSzPct val="100000"/>
              <a:buChar char="•"/>
            </a:pPr>
            <a:r>
              <a:rPr lang="en-US" sz="2000" dirty="0">
                <a:solidFill>
                  <a:srgbClr val="333333"/>
                </a:solidFill>
                <a:latin typeface="Montserrat" pitchFamily="34" charset="0"/>
                <a:ea typeface="Montserrat" pitchFamily="34" charset="-122"/>
                <a:cs typeface="Montserrat" pitchFamily="34" charset="-120"/>
              </a:rPr>
              <a:t>Provides expert opinions and personal stories</a:t>
            </a:r>
            <a:endParaRPr lang="en-US" sz="2000" dirty="0"/>
          </a:p>
          <a:p>
            <a:pPr marL="342900" indent="-342900">
              <a:buSzPct val="100000"/>
              <a:buChar char="•"/>
            </a:pPr>
            <a:r>
              <a:rPr lang="en-US" sz="2000" dirty="0">
                <a:solidFill>
                  <a:srgbClr val="333333"/>
                </a:solidFill>
                <a:latin typeface="Montserrat" pitchFamily="34" charset="0"/>
                <a:ea typeface="Montserrat" pitchFamily="34" charset="-122"/>
                <a:cs typeface="Montserrat" pitchFamily="34" charset="-120"/>
              </a:rPr>
              <a:t>Adds credibility and depth to the narrative</a:t>
            </a:r>
            <a:endParaRPr lang="en-US" sz="2000" dirty="0"/>
          </a:p>
        </p:txBody>
      </p:sp>
      <p:sp>
        <p:nvSpPr>
          <p:cNvPr id="5" name="Text 3"/>
          <p:cNvSpPr/>
          <p:nvPr/>
        </p:nvSpPr>
        <p:spPr>
          <a:xfrm>
            <a:off x="4572000" y="1097280"/>
            <a:ext cx="4114800" cy="457200"/>
          </a:xfrm>
          <a:prstGeom prst="rect">
            <a:avLst/>
          </a:prstGeom>
          <a:noFill/>
          <a:ln/>
        </p:spPr>
        <p:txBody>
          <a:bodyPr wrap="square" rtlCol="0" anchor="ctr"/>
          <a:lstStyle/>
          <a:p>
            <a:pPr marL="0" indent="0" algn="ctr">
              <a:buNone/>
            </a:pPr>
            <a:r>
              <a:rPr lang="en-US" sz="2400" b="1" dirty="0">
                <a:solidFill>
                  <a:srgbClr val="333333"/>
                </a:solidFill>
                <a:latin typeface="Montserrat" pitchFamily="34" charset="0"/>
                <a:ea typeface="Montserrat" pitchFamily="34" charset="-122"/>
                <a:cs typeface="Montserrat" pitchFamily="34" charset="-120"/>
              </a:rPr>
              <a:t>Archival Footage</a:t>
            </a:r>
            <a:endParaRPr lang="en-US" sz="2400" dirty="0"/>
          </a:p>
        </p:txBody>
      </p:sp>
      <p:sp>
        <p:nvSpPr>
          <p:cNvPr id="6" name="Text 4"/>
          <p:cNvSpPr/>
          <p:nvPr/>
        </p:nvSpPr>
        <p:spPr>
          <a:xfrm>
            <a:off x="4572000" y="1463040"/>
            <a:ext cx="4114800" cy="1371600"/>
          </a:xfrm>
          <a:prstGeom prst="rect">
            <a:avLst/>
          </a:prstGeom>
          <a:noFill/>
          <a:ln/>
        </p:spPr>
        <p:txBody>
          <a:bodyPr wrap="square" rtlCol="0" anchor="ctr"/>
          <a:lstStyle/>
          <a:p>
            <a:pPr marL="342900" indent="-342900">
              <a:buSzPct val="100000"/>
              <a:buChar char="•"/>
            </a:pPr>
            <a:r>
              <a:rPr lang="en-US" sz="2000" dirty="0">
                <a:solidFill>
                  <a:srgbClr val="333333"/>
                </a:solidFill>
                <a:latin typeface="Montserrat" pitchFamily="34" charset="0"/>
                <a:ea typeface="Montserrat" pitchFamily="34" charset="-122"/>
                <a:cs typeface="Montserrat" pitchFamily="34" charset="-120"/>
              </a:rPr>
              <a:t>Offers historical context and authenticity</a:t>
            </a:r>
            <a:endParaRPr lang="en-US" sz="2000" dirty="0"/>
          </a:p>
          <a:p>
            <a:pPr marL="342900" indent="-342900">
              <a:buSzPct val="100000"/>
              <a:buChar char="•"/>
            </a:pPr>
            <a:r>
              <a:rPr lang="en-US" sz="2000" dirty="0">
                <a:solidFill>
                  <a:srgbClr val="333333"/>
                </a:solidFill>
                <a:latin typeface="Montserrat" pitchFamily="34" charset="0"/>
                <a:ea typeface="Montserrat" pitchFamily="34" charset="-122"/>
                <a:cs typeface="Montserrat" pitchFamily="34" charset="-120"/>
              </a:rPr>
              <a:t>Connects past events to present issues</a:t>
            </a:r>
            <a:endParaRPr 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5">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914400" y="457200"/>
            <a:ext cx="7315200" cy="0"/>
          </a:xfrm>
          <a:prstGeom prst="rect">
            <a:avLst/>
          </a:prstGeom>
          <a:noFill/>
          <a:ln/>
        </p:spPr>
        <p:txBody>
          <a:bodyPr wrap="square" rtlCol="0" anchor="t">
            <a:spAutoFit/>
          </a:bodyPr>
          <a:lstStyle/>
          <a:p>
            <a:pPr marL="0" indent="0" algn="just">
              <a:buNone/>
            </a:pPr>
            <a:r>
              <a:rPr lang="en-US" sz="2800" b="1" dirty="0">
                <a:solidFill>
                  <a:srgbClr val="333333"/>
                </a:solidFill>
                <a:latin typeface="Montserrat" pitchFamily="34" charset="0"/>
                <a:ea typeface="Montserrat" pitchFamily="34" charset="-122"/>
                <a:cs typeface="Montserrat" pitchFamily="34" charset="-120"/>
              </a:rPr>
              <a:t>Creating a Doc</a:t>
            </a:r>
            <a:endParaRPr lang="en-US" sz="2800" dirty="0"/>
          </a:p>
        </p:txBody>
      </p:sp>
      <p:sp>
        <p:nvSpPr>
          <p:cNvPr id="3" name="Text 1"/>
          <p:cNvSpPr/>
          <p:nvPr/>
        </p:nvSpPr>
        <p:spPr>
          <a:xfrm>
            <a:off x="914400" y="1188720"/>
            <a:ext cx="7315200" cy="0"/>
          </a:xfrm>
          <a:prstGeom prst="rect">
            <a:avLst/>
          </a:prstGeom>
          <a:noFill/>
          <a:ln/>
        </p:spPr>
        <p:txBody>
          <a:bodyPr wrap="square" rtlCol="0" anchor="t"/>
          <a:lstStyle/>
          <a:p>
            <a:pPr marL="0" indent="0" algn="just">
              <a:buNone/>
            </a:pPr>
            <a:r>
              <a:rPr lang="en-US" sz="2200" dirty="0">
                <a:solidFill>
                  <a:srgbClr val="333333"/>
                </a:solidFill>
                <a:latin typeface="Montserrat" pitchFamily="34" charset="0"/>
                <a:ea typeface="Montserrat" pitchFamily="34" charset="-122"/>
                <a:cs typeface="Montserrat" pitchFamily="34" charset="-120"/>
              </a:rPr>
              <a:t>The process of creating a documentary involves several key steps:</a:t>
            </a:r>
            <a:endParaRPr lang="en-US" sz="2200" dirty="0"/>
          </a:p>
        </p:txBody>
      </p:sp>
      <p:sp>
        <p:nvSpPr>
          <p:cNvPr id="4" name="Text 2"/>
          <p:cNvSpPr/>
          <p:nvPr/>
        </p:nvSpPr>
        <p:spPr>
          <a:xfrm>
            <a:off x="914400" y="2240280"/>
            <a:ext cx="7315200" cy="0"/>
          </a:xfrm>
          <a:prstGeom prst="rect">
            <a:avLst/>
          </a:prstGeom>
          <a:noFill/>
          <a:ln/>
        </p:spPr>
        <p:txBody>
          <a:bodyPr wrap="square" rtlCol="0" anchor="t"/>
          <a:lstStyle/>
          <a:p>
            <a:pPr marL="0" indent="0" algn="just">
              <a:buNone/>
            </a:pPr>
            <a:r>
              <a:rPr lang="en-US" sz="2400" dirty="0">
                <a:solidFill>
                  <a:srgbClr val="333333"/>
                </a:solidFill>
                <a:latin typeface="Montserrat" pitchFamily="34" charset="0"/>
                <a:ea typeface="Montserrat" pitchFamily="34" charset="-122"/>
                <a:cs typeface="Montserrat" pitchFamily="34" charset="-120"/>
              </a:rPr>
              <a:t>1. Research and topic selection</a:t>
            </a:r>
            <a:endParaRPr lang="en-US" sz="2400" dirty="0"/>
          </a:p>
          <a:p>
            <a:pPr marL="0" indent="0" algn="just">
              <a:buNone/>
            </a:pPr>
            <a:r>
              <a:rPr lang="en-US" sz="2400" dirty="0">
                <a:solidFill>
                  <a:srgbClr val="333333"/>
                </a:solidFill>
                <a:latin typeface="Montserrat" pitchFamily="34" charset="0"/>
                <a:ea typeface="Montserrat" pitchFamily="34" charset="-122"/>
                <a:cs typeface="Montserrat" pitchFamily="34" charset="-120"/>
              </a:rPr>
              <a:t>2. Scriptwriting and planning</a:t>
            </a:r>
            <a:endParaRPr lang="en-US" sz="2400" dirty="0"/>
          </a:p>
          <a:p>
            <a:pPr marL="0" indent="0" algn="just">
              <a:buNone/>
            </a:pPr>
            <a:r>
              <a:rPr lang="en-US" sz="2400" dirty="0">
                <a:solidFill>
                  <a:srgbClr val="333333"/>
                </a:solidFill>
                <a:latin typeface="Montserrat" pitchFamily="34" charset="0"/>
                <a:ea typeface="Montserrat" pitchFamily="34" charset="-122"/>
                <a:cs typeface="Montserrat" pitchFamily="34" charset="-120"/>
              </a:rPr>
              <a:t>3. Filming and gathering footage</a:t>
            </a:r>
            <a:endParaRPr lang="en-US" sz="2400" dirty="0"/>
          </a:p>
          <a:p>
            <a:pPr marL="0" indent="0" algn="just">
              <a:buNone/>
            </a:pPr>
            <a:r>
              <a:rPr lang="en-US" sz="2400" dirty="0">
                <a:solidFill>
                  <a:srgbClr val="333333"/>
                </a:solidFill>
                <a:latin typeface="Montserrat" pitchFamily="34" charset="0"/>
                <a:ea typeface="Montserrat" pitchFamily="34" charset="-122"/>
                <a:cs typeface="Montserrat" pitchFamily="34" charset="-120"/>
              </a:rPr>
              <a:t>4. Editing and post-production</a:t>
            </a:r>
            <a:endParaRPr lang="en-US" sz="2400" dirty="0"/>
          </a:p>
          <a:p>
            <a:pPr marL="0" indent="0" algn="just">
              <a:buNone/>
            </a:pPr>
            <a:r>
              <a:rPr lang="en-US" sz="2400" dirty="0">
                <a:solidFill>
                  <a:srgbClr val="333333"/>
                </a:solidFill>
                <a:latin typeface="Montserrat" pitchFamily="34" charset="0"/>
                <a:ea typeface="Montserrat" pitchFamily="34" charset="-122"/>
                <a:cs typeface="Montserrat" pitchFamily="34" charset="-120"/>
              </a:rPr>
              <a:t>5. Distribution and screening</a:t>
            </a:r>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6">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914400" y="457200"/>
            <a:ext cx="7315200" cy="0"/>
          </a:xfrm>
          <a:prstGeom prst="rect">
            <a:avLst/>
          </a:prstGeom>
          <a:noFill/>
          <a:ln/>
        </p:spPr>
        <p:txBody>
          <a:bodyPr wrap="square" rtlCol="0" anchor="t">
            <a:spAutoFit/>
          </a:bodyPr>
          <a:lstStyle/>
          <a:p>
            <a:pPr marL="0" indent="0" algn="just">
              <a:buNone/>
            </a:pPr>
            <a:r>
              <a:rPr lang="en-US" sz="2800" b="1" dirty="0">
                <a:solidFill>
                  <a:srgbClr val="333333"/>
                </a:solidFill>
                <a:latin typeface="Montserrat" pitchFamily="34" charset="0"/>
                <a:ea typeface="Montserrat" pitchFamily="34" charset="-122"/>
                <a:cs typeface="Montserrat" pitchFamily="34" charset="-120"/>
              </a:rPr>
              <a:t>Final Thoughts</a:t>
            </a:r>
            <a:endParaRPr lang="en-US" sz="2800" dirty="0"/>
          </a:p>
        </p:txBody>
      </p:sp>
      <p:sp>
        <p:nvSpPr>
          <p:cNvPr id="3" name="Text 1"/>
          <p:cNvSpPr/>
          <p:nvPr/>
        </p:nvSpPr>
        <p:spPr>
          <a:xfrm>
            <a:off x="914400" y="1463040"/>
            <a:ext cx="7315200" cy="2057400"/>
          </a:xfrm>
          <a:prstGeom prst="rect">
            <a:avLst/>
          </a:prstGeom>
          <a:noFill/>
          <a:ln/>
        </p:spPr>
        <p:txBody>
          <a:bodyPr wrap="square" rtlCol="0" anchor="t"/>
          <a:lstStyle/>
          <a:p>
            <a:pPr marL="0" indent="0" algn="ctr">
              <a:buNone/>
            </a:pPr>
            <a:r>
              <a:rPr lang="en-US" sz="2800" b="1" dirty="0">
                <a:solidFill>
                  <a:srgbClr val="333333"/>
                </a:solidFill>
                <a:latin typeface="Montserrat" pitchFamily="34" charset="0"/>
                <a:ea typeface="Montserrat" pitchFamily="34" charset="-122"/>
                <a:cs typeface="Montserrat" pitchFamily="34" charset="-120"/>
              </a:rPr>
              <a:t>Documentaries are powerful tools for storytelling and education, bridging the gap between entertainment and reality.</a:t>
            </a:r>
            <a:endParaRPr lang="en-US"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7">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914400" y="457200"/>
            <a:ext cx="7315200" cy="0"/>
          </a:xfrm>
          <a:prstGeom prst="rect">
            <a:avLst/>
          </a:prstGeom>
          <a:noFill/>
          <a:ln/>
        </p:spPr>
        <p:txBody>
          <a:bodyPr wrap="square" rtlCol="0" anchor="t">
            <a:spAutoFit/>
          </a:bodyPr>
          <a:lstStyle/>
          <a:p>
            <a:pPr marL="0" indent="0" algn="just">
              <a:buNone/>
            </a:pPr>
            <a:r>
              <a:rPr lang="en-US" sz="2800" b="1" dirty="0">
                <a:solidFill>
                  <a:srgbClr val="333333"/>
                </a:solidFill>
                <a:latin typeface="Montserrat" pitchFamily="34" charset="0"/>
                <a:ea typeface="Montserrat" pitchFamily="34" charset="-122"/>
                <a:cs typeface="Montserrat" pitchFamily="34" charset="-120"/>
              </a:rPr>
              <a:t>Key Takeaways</a:t>
            </a:r>
            <a:endParaRPr lang="en-US" sz="2800" dirty="0"/>
          </a:p>
        </p:txBody>
      </p:sp>
      <p:sp>
        <p:nvSpPr>
          <p:cNvPr id="3" name="Text 1"/>
          <p:cNvSpPr/>
          <p:nvPr/>
        </p:nvSpPr>
        <p:spPr>
          <a:xfrm>
            <a:off x="914400" y="1188720"/>
            <a:ext cx="7315200" cy="0"/>
          </a:xfrm>
          <a:prstGeom prst="rect">
            <a:avLst/>
          </a:prstGeom>
          <a:noFill/>
          <a:ln/>
        </p:spPr>
        <p:txBody>
          <a:bodyPr wrap="square" rtlCol="0" anchor="t"/>
          <a:lstStyle/>
          <a:p>
            <a:pPr marL="0" indent="0" algn="just">
              <a:buNone/>
            </a:pPr>
            <a:r>
              <a:rPr lang="en-US" sz="2200" dirty="0">
                <a:solidFill>
                  <a:srgbClr val="333333"/>
                </a:solidFill>
                <a:latin typeface="Montserrat" pitchFamily="34" charset="0"/>
                <a:ea typeface="Montserrat" pitchFamily="34" charset="-122"/>
                <a:cs typeface="Montserrat" pitchFamily="34" charset="-120"/>
              </a:rPr>
              <a:t>Documentary films provide a window into real-world issues, offering educational value and promoting social awareness. They come in various forms and styles, each with unique storytelling techniques. Understanding these films can enhance critical thinking and expand one's worldview.</a:t>
            </a:r>
            <a:endParaRPr lang="en-US" sz="2200" dirty="0"/>
          </a:p>
        </p:txBody>
      </p:sp>
      <p:sp>
        <p:nvSpPr>
          <p:cNvPr id="4" name="Text 2"/>
          <p:cNvSpPr/>
          <p:nvPr/>
        </p:nvSpPr>
        <p:spPr>
          <a:xfrm>
            <a:off x="914400" y="2240280"/>
            <a:ext cx="7315200" cy="0"/>
          </a:xfrm>
          <a:prstGeom prst="rect">
            <a:avLst/>
          </a:prstGeom>
          <a:noFill/>
          <a:ln/>
        </p:spPr>
        <p:txBody>
          <a:bodyPr wrap="square" rtlCol="0" anchor="t"/>
          <a:lstStyle/>
          <a:p>
            <a:pPr marL="0" indent="0" algn="just">
              <a:buNone/>
            </a:pPr>
            <a:r>
              <a:rPr lang="en-US" sz="2400" dirty="0">
                <a:solidFill>
                  <a:srgbClr val="333333"/>
                </a:solidFill>
                <a:latin typeface="Montserrat" pitchFamily="34" charset="0"/>
                <a:ea typeface="Montserrat" pitchFamily="34" charset="-122"/>
                <a:cs typeface="Montserrat" pitchFamily="34" charset="-120"/>
              </a:rPr>
              <a:t>1. Documentaries inform and educate</a:t>
            </a:r>
            <a:endParaRPr lang="en-US" sz="2400" dirty="0"/>
          </a:p>
          <a:p>
            <a:pPr marL="0" indent="0" algn="just">
              <a:buNone/>
            </a:pPr>
            <a:r>
              <a:rPr lang="en-US" sz="2400" dirty="0">
                <a:solidFill>
                  <a:srgbClr val="333333"/>
                </a:solidFill>
                <a:latin typeface="Montserrat" pitchFamily="34" charset="0"/>
                <a:ea typeface="Montserrat" pitchFamily="34" charset="-122"/>
                <a:cs typeface="Montserrat" pitchFamily="34" charset="-120"/>
              </a:rPr>
              <a:t>2. They influence public discourse and policy</a:t>
            </a:r>
            <a:endParaRPr lang="en-US" sz="2400" dirty="0"/>
          </a:p>
          <a:p>
            <a:pPr marL="0" indent="0" algn="just">
              <a:buNone/>
            </a:pPr>
            <a:r>
              <a:rPr lang="en-US" sz="2400" dirty="0">
                <a:solidFill>
                  <a:srgbClr val="333333"/>
                </a:solidFill>
                <a:latin typeface="Montserrat" pitchFamily="34" charset="0"/>
                <a:ea typeface="Montserrat" pitchFamily="34" charset="-122"/>
                <a:cs typeface="Montserrat" pitchFamily="34" charset="-120"/>
              </a:rPr>
              <a:t>3. They preserve and share cultural stories</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914400" y="457200"/>
            <a:ext cx="7315200" cy="0"/>
          </a:xfrm>
          <a:prstGeom prst="rect">
            <a:avLst/>
          </a:prstGeom>
          <a:noFill/>
          <a:ln/>
        </p:spPr>
        <p:txBody>
          <a:bodyPr wrap="square" rtlCol="0" anchor="t">
            <a:spAutoFit/>
          </a:bodyPr>
          <a:lstStyle/>
          <a:p>
            <a:pPr marL="0" indent="0" algn="just">
              <a:buNone/>
            </a:pPr>
            <a:r>
              <a:rPr lang="en-US" sz="2800" b="1" dirty="0">
                <a:solidFill>
                  <a:srgbClr val="333333"/>
                </a:solidFill>
                <a:latin typeface="Montserrat" pitchFamily="34" charset="0"/>
                <a:ea typeface="Montserrat" pitchFamily="34" charset="-122"/>
                <a:cs typeface="Montserrat" pitchFamily="34" charset="-120"/>
              </a:rPr>
              <a:t>What is a Doc?</a:t>
            </a:r>
            <a:endParaRPr lang="en-US" sz="2800" dirty="0"/>
          </a:p>
        </p:txBody>
      </p:sp>
      <p:sp>
        <p:nvSpPr>
          <p:cNvPr id="3" name="Text 1"/>
          <p:cNvSpPr/>
          <p:nvPr/>
        </p:nvSpPr>
        <p:spPr>
          <a:xfrm>
            <a:off x="914400" y="1188720"/>
            <a:ext cx="7315200" cy="0"/>
          </a:xfrm>
          <a:prstGeom prst="rect">
            <a:avLst/>
          </a:prstGeom>
          <a:noFill/>
          <a:ln/>
        </p:spPr>
        <p:txBody>
          <a:bodyPr wrap="square" rtlCol="0" anchor="t"/>
          <a:lstStyle/>
          <a:p>
            <a:pPr marL="0" indent="0" algn="just">
              <a:buNone/>
            </a:pPr>
            <a:r>
              <a:rPr lang="en-US" sz="2200" dirty="0">
                <a:solidFill>
                  <a:srgbClr val="333333"/>
                </a:solidFill>
                <a:latin typeface="Montserrat" pitchFamily="34" charset="0"/>
                <a:ea typeface="Montserrat" pitchFamily="34" charset="-122"/>
                <a:cs typeface="Montserrat" pitchFamily="34" charset="-120"/>
              </a:rPr>
              <a:t>A documentary film is a non-fictional motion picture intended to document reality, primarily for instruction, education, or maintaining a historical record.</a:t>
            </a:r>
            <a:endParaRPr lang="en-US" sz="2200" dirty="0"/>
          </a:p>
        </p:txBody>
      </p:sp>
      <p:sp>
        <p:nvSpPr>
          <p:cNvPr id="4" name="Text 2"/>
          <p:cNvSpPr/>
          <p:nvPr/>
        </p:nvSpPr>
        <p:spPr>
          <a:xfrm>
            <a:off x="914400" y="2240280"/>
            <a:ext cx="7315200" cy="0"/>
          </a:xfrm>
          <a:prstGeom prst="rect">
            <a:avLst/>
          </a:prstGeom>
          <a:noFill/>
          <a:ln/>
        </p:spPr>
        <p:txBody>
          <a:bodyPr wrap="square" rtlCol="0" anchor="t"/>
          <a:lstStyle/>
          <a:p>
            <a:pPr marL="0" indent="0" algn="just">
              <a:buNone/>
            </a:pPr>
            <a:r>
              <a:rPr lang="en-US" sz="2400" dirty="0">
                <a:solidFill>
                  <a:srgbClr val="333333"/>
                </a:solidFill>
                <a:latin typeface="Montserrat" pitchFamily="34" charset="0"/>
                <a:ea typeface="Montserrat" pitchFamily="34" charset="-122"/>
                <a:cs typeface="Montserrat" pitchFamily="34" charset="-120"/>
              </a:rPr>
              <a:t>1. Focuses on real-life events, people, and issues</a:t>
            </a:r>
            <a:endParaRPr lang="en-US" sz="2400" dirty="0"/>
          </a:p>
          <a:p>
            <a:pPr marL="0" indent="0" algn="just">
              <a:buNone/>
            </a:pPr>
            <a:r>
              <a:rPr lang="en-US" sz="2400" dirty="0">
                <a:solidFill>
                  <a:srgbClr val="333333"/>
                </a:solidFill>
                <a:latin typeface="Montserrat" pitchFamily="34" charset="0"/>
                <a:ea typeface="Montserrat" pitchFamily="34" charset="-122"/>
                <a:cs typeface="Montserrat" pitchFamily="34" charset="-120"/>
              </a:rPr>
              <a:t>2. Utilizes actual footage, interviews, and archival content</a:t>
            </a:r>
            <a:endParaRPr lang="en-US" sz="2400" dirty="0"/>
          </a:p>
          <a:p>
            <a:pPr marL="0" indent="0" algn="just">
              <a:buNone/>
            </a:pPr>
            <a:r>
              <a:rPr lang="en-US" sz="2400" dirty="0">
                <a:solidFill>
                  <a:srgbClr val="333333"/>
                </a:solidFill>
                <a:latin typeface="Montserrat" pitchFamily="34" charset="0"/>
                <a:ea typeface="Montserrat" pitchFamily="34" charset="-122"/>
                <a:cs typeface="Montserrat" pitchFamily="34" charset="-120"/>
              </a:rPr>
              <a:t>3. Aims to inform, educate, or provoke thought</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914400" y="457200"/>
            <a:ext cx="7315200" cy="0"/>
          </a:xfrm>
          <a:prstGeom prst="rect">
            <a:avLst/>
          </a:prstGeom>
          <a:noFill/>
          <a:ln/>
        </p:spPr>
        <p:txBody>
          <a:bodyPr wrap="square" rtlCol="0" anchor="t">
            <a:spAutoFit/>
          </a:bodyPr>
          <a:lstStyle/>
          <a:p>
            <a:pPr marL="0" indent="0" algn="just">
              <a:buNone/>
            </a:pPr>
            <a:r>
              <a:rPr lang="en-US" sz="2800" b="1" dirty="0">
                <a:solidFill>
                  <a:srgbClr val="333333"/>
                </a:solidFill>
                <a:latin typeface="Montserrat" pitchFamily="34" charset="0"/>
                <a:ea typeface="Montserrat" pitchFamily="34" charset="-122"/>
                <a:cs typeface="Montserrat" pitchFamily="34" charset="-120"/>
              </a:rPr>
              <a:t>Doc Characteristics</a:t>
            </a:r>
            <a:endParaRPr lang="en-US" sz="2800" dirty="0"/>
          </a:p>
        </p:txBody>
      </p:sp>
      <p:sp>
        <p:nvSpPr>
          <p:cNvPr id="3" name="Text 1"/>
          <p:cNvSpPr/>
          <p:nvPr/>
        </p:nvSpPr>
        <p:spPr>
          <a:xfrm>
            <a:off x="914400" y="1188720"/>
            <a:ext cx="7315200" cy="0"/>
          </a:xfrm>
          <a:prstGeom prst="rect">
            <a:avLst/>
          </a:prstGeom>
          <a:noFill/>
          <a:ln/>
        </p:spPr>
        <p:txBody>
          <a:bodyPr wrap="square" rtlCol="0" anchor="t"/>
          <a:lstStyle/>
          <a:p>
            <a:pPr marL="0" indent="0" algn="just">
              <a:buNone/>
            </a:pPr>
            <a:r>
              <a:rPr lang="en-US" sz="2200" dirty="0">
                <a:solidFill>
                  <a:srgbClr val="333333"/>
                </a:solidFill>
                <a:latin typeface="Montserrat" pitchFamily="34" charset="0"/>
                <a:ea typeface="Montserrat" pitchFamily="34" charset="-122"/>
                <a:cs typeface="Montserrat" pitchFamily="34" charset="-120"/>
              </a:rPr>
              <a:t>Documentaries often embody a variety of characteristics that distinguish them from fictional films:</a:t>
            </a:r>
            <a:endParaRPr lang="en-US" sz="2200" dirty="0"/>
          </a:p>
        </p:txBody>
      </p:sp>
      <p:sp>
        <p:nvSpPr>
          <p:cNvPr id="4" name="Text 2"/>
          <p:cNvSpPr/>
          <p:nvPr/>
        </p:nvSpPr>
        <p:spPr>
          <a:xfrm>
            <a:off x="914400" y="2240280"/>
            <a:ext cx="7315200" cy="0"/>
          </a:xfrm>
          <a:prstGeom prst="rect">
            <a:avLst/>
          </a:prstGeom>
          <a:noFill/>
          <a:ln/>
        </p:spPr>
        <p:txBody>
          <a:bodyPr wrap="square" rtlCol="0" anchor="t"/>
          <a:lstStyle/>
          <a:p>
            <a:pPr marL="342900" indent="-342900" algn="just">
              <a:buSzPct val="100000"/>
              <a:buChar char="•"/>
            </a:pPr>
            <a:r>
              <a:rPr lang="en-US" sz="2400" dirty="0">
                <a:solidFill>
                  <a:srgbClr val="333333"/>
                </a:solidFill>
                <a:latin typeface="Montserrat" pitchFamily="34" charset="0"/>
                <a:ea typeface="Montserrat" pitchFamily="34" charset="-122"/>
                <a:cs typeface="Montserrat" pitchFamily="34" charset="-120"/>
              </a:rPr>
              <a:t>Authenticity and truthfulness in presenting information</a:t>
            </a:r>
            <a:endParaRPr lang="en-US" sz="2400" dirty="0"/>
          </a:p>
          <a:p>
            <a:pPr marL="342900" indent="-342900" algn="just">
              <a:buSzPct val="100000"/>
              <a:buChar char="•"/>
            </a:pPr>
            <a:r>
              <a:rPr lang="en-US" sz="2400" dirty="0">
                <a:solidFill>
                  <a:srgbClr val="333333"/>
                </a:solidFill>
                <a:latin typeface="Montserrat" pitchFamily="34" charset="0"/>
                <a:ea typeface="Montserrat" pitchFamily="34" charset="-122"/>
                <a:cs typeface="Montserrat" pitchFamily="34" charset="-120"/>
              </a:rPr>
              <a:t>Narrative structure that may include a voiceover or presenter</a:t>
            </a:r>
            <a:endParaRPr lang="en-US" sz="2400" dirty="0"/>
          </a:p>
          <a:p>
            <a:pPr marL="342900" indent="-342900" algn="just">
              <a:buSzPct val="100000"/>
              <a:buChar char="•"/>
            </a:pPr>
            <a:r>
              <a:rPr lang="en-US" sz="2400" dirty="0">
                <a:solidFill>
                  <a:srgbClr val="333333"/>
                </a:solidFill>
                <a:latin typeface="Montserrat" pitchFamily="34" charset="0"/>
                <a:ea typeface="Montserrat" pitchFamily="34" charset="-122"/>
                <a:cs typeface="Montserrat" pitchFamily="34" charset="-120"/>
              </a:rPr>
              <a:t>Use of interviews with experts or witnesses</a:t>
            </a:r>
            <a:endParaRPr lang="en-US" sz="2400" dirty="0"/>
          </a:p>
          <a:p>
            <a:pPr marL="342900" indent="-342900" algn="just">
              <a:buSzPct val="100000"/>
              <a:buChar char="•"/>
            </a:pPr>
            <a:r>
              <a:rPr lang="en-US" sz="2400" dirty="0">
                <a:solidFill>
                  <a:srgbClr val="333333"/>
                </a:solidFill>
                <a:latin typeface="Montserrat" pitchFamily="34" charset="0"/>
                <a:ea typeface="Montserrat" pitchFamily="34" charset="-122"/>
                <a:cs typeface="Montserrat" pitchFamily="34" charset="-120"/>
              </a:rPr>
              <a:t>Incorporation of archival footage and photographs</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914400" y="457200"/>
            <a:ext cx="7315200" cy="0"/>
          </a:xfrm>
          <a:prstGeom prst="rect">
            <a:avLst/>
          </a:prstGeom>
          <a:noFill/>
          <a:ln/>
        </p:spPr>
        <p:txBody>
          <a:bodyPr wrap="square" rtlCol="0" anchor="t">
            <a:spAutoFit/>
          </a:bodyPr>
          <a:lstStyle/>
          <a:p>
            <a:pPr marL="0" indent="0" algn="just">
              <a:buNone/>
            </a:pPr>
            <a:r>
              <a:rPr lang="en-US" sz="2800" b="1" dirty="0">
                <a:solidFill>
                  <a:srgbClr val="333333"/>
                </a:solidFill>
                <a:latin typeface="Montserrat" pitchFamily="34" charset="0"/>
                <a:ea typeface="Montserrat" pitchFamily="34" charset="-122"/>
                <a:cs typeface="Montserrat" pitchFamily="34" charset="-120"/>
              </a:rPr>
              <a:t>Intro to Docs</a:t>
            </a:r>
            <a:endParaRPr lang="en-US" sz="2800" dirty="0"/>
          </a:p>
        </p:txBody>
      </p:sp>
      <p:sp>
        <p:nvSpPr>
          <p:cNvPr id="3" name="Text 1"/>
          <p:cNvSpPr/>
          <p:nvPr/>
        </p:nvSpPr>
        <p:spPr>
          <a:xfrm>
            <a:off x="914400" y="1188720"/>
            <a:ext cx="7315200" cy="0"/>
          </a:xfrm>
          <a:prstGeom prst="rect">
            <a:avLst/>
          </a:prstGeom>
          <a:noFill/>
          <a:ln/>
        </p:spPr>
        <p:txBody>
          <a:bodyPr wrap="square" rtlCol="0" anchor="t"/>
          <a:lstStyle/>
          <a:p>
            <a:pPr marL="0" indent="0" algn="just">
              <a:buNone/>
            </a:pPr>
            <a:r>
              <a:rPr lang="en-US" sz="2200" dirty="0">
                <a:solidFill>
                  <a:srgbClr val="333333"/>
                </a:solidFill>
                <a:latin typeface="Montserrat" pitchFamily="34" charset="0"/>
                <a:ea typeface="Montserrat" pitchFamily="34" charset="-122"/>
                <a:cs typeface="Montserrat" pitchFamily="34" charset="-120"/>
              </a:rPr>
              <a:t>Documentary films have evolved over time and play a significant role in media and education.</a:t>
            </a:r>
            <a:endParaRPr lang="en-US" sz="2200" dirty="0"/>
          </a:p>
        </p:txBody>
      </p:sp>
      <p:sp>
        <p:nvSpPr>
          <p:cNvPr id="4" name="Text 2"/>
          <p:cNvSpPr/>
          <p:nvPr/>
        </p:nvSpPr>
        <p:spPr>
          <a:xfrm>
            <a:off x="914400" y="2240280"/>
            <a:ext cx="7315200" cy="0"/>
          </a:xfrm>
          <a:prstGeom prst="rect">
            <a:avLst/>
          </a:prstGeom>
          <a:noFill/>
          <a:ln/>
        </p:spPr>
        <p:txBody>
          <a:bodyPr wrap="square" rtlCol="0" anchor="t"/>
          <a:lstStyle/>
          <a:p>
            <a:pPr marL="0" indent="0" algn="just">
              <a:buNone/>
            </a:pPr>
            <a:r>
              <a:rPr lang="en-US" sz="2400" dirty="0">
                <a:solidFill>
                  <a:srgbClr val="333333"/>
                </a:solidFill>
                <a:latin typeface="Montserrat" pitchFamily="34" charset="0"/>
                <a:ea typeface="Montserrat" pitchFamily="34" charset="-122"/>
                <a:cs typeface="Montserrat" pitchFamily="34" charset="-120"/>
              </a:rPr>
              <a:t>1. Originated in the early 20th century</a:t>
            </a:r>
            <a:endParaRPr lang="en-US" sz="2400" dirty="0"/>
          </a:p>
          <a:p>
            <a:pPr marL="0" indent="0" algn="just">
              <a:buNone/>
            </a:pPr>
            <a:r>
              <a:rPr lang="en-US" sz="2400" dirty="0">
                <a:solidFill>
                  <a:srgbClr val="333333"/>
                </a:solidFill>
                <a:latin typeface="Montserrat" pitchFamily="34" charset="0"/>
                <a:ea typeface="Montserrat" pitchFamily="34" charset="-122"/>
                <a:cs typeface="Montserrat" pitchFamily="34" charset="-120"/>
              </a:rPr>
              <a:t>2. Serve as powerful tools for social change</a:t>
            </a:r>
            <a:endParaRPr lang="en-US" sz="2400" dirty="0"/>
          </a:p>
          <a:p>
            <a:pPr marL="0" indent="0" algn="just">
              <a:buNone/>
            </a:pPr>
            <a:r>
              <a:rPr lang="en-US" sz="2400" dirty="0">
                <a:solidFill>
                  <a:srgbClr val="333333"/>
                </a:solidFill>
                <a:latin typeface="Montserrat" pitchFamily="34" charset="0"/>
                <a:ea typeface="Montserrat" pitchFamily="34" charset="-122"/>
                <a:cs typeface="Montserrat" pitchFamily="34" charset="-120"/>
              </a:rPr>
              <a:t>3. Can be found on various platforms such as TV, cinema, and online streaming services</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914400" y="457200"/>
            <a:ext cx="7315200" cy="0"/>
          </a:xfrm>
          <a:prstGeom prst="rect">
            <a:avLst/>
          </a:prstGeom>
          <a:noFill/>
          <a:ln/>
        </p:spPr>
        <p:txBody>
          <a:bodyPr wrap="square" rtlCol="0" anchor="t">
            <a:spAutoFit/>
          </a:bodyPr>
          <a:lstStyle/>
          <a:p>
            <a:pPr marL="0" indent="0" algn="just">
              <a:buNone/>
            </a:pPr>
            <a:r>
              <a:rPr lang="en-US" sz="2800" b="1" dirty="0">
                <a:solidFill>
                  <a:srgbClr val="333333"/>
                </a:solidFill>
                <a:latin typeface="Montserrat" pitchFamily="34" charset="0"/>
                <a:ea typeface="Montserrat" pitchFamily="34" charset="-122"/>
                <a:cs typeface="Montserrat" pitchFamily="34" charset="-120"/>
              </a:rPr>
              <a:t>Purpose of Docs</a:t>
            </a:r>
            <a:endParaRPr lang="en-US" sz="2800" dirty="0"/>
          </a:p>
        </p:txBody>
      </p:sp>
      <p:sp>
        <p:nvSpPr>
          <p:cNvPr id="3" name="Text 1"/>
          <p:cNvSpPr/>
          <p:nvPr/>
        </p:nvSpPr>
        <p:spPr>
          <a:xfrm>
            <a:off x="914400" y="1463040"/>
            <a:ext cx="7315200" cy="2057400"/>
          </a:xfrm>
          <a:prstGeom prst="rect">
            <a:avLst/>
          </a:prstGeom>
          <a:noFill/>
          <a:ln/>
        </p:spPr>
        <p:txBody>
          <a:bodyPr wrap="square" rtlCol="0" anchor="t"/>
          <a:lstStyle/>
          <a:p>
            <a:pPr marL="0" indent="0" algn="ctr">
              <a:buNone/>
            </a:pPr>
            <a:r>
              <a:rPr lang="en-US" sz="2800" b="1" dirty="0">
                <a:solidFill>
                  <a:srgbClr val="333333"/>
                </a:solidFill>
                <a:latin typeface="Montserrat" pitchFamily="34" charset="0"/>
                <a:ea typeface="Montserrat" pitchFamily="34" charset="-122"/>
                <a:cs typeface="Montserrat" pitchFamily="34" charset="-120"/>
              </a:rPr>
              <a:t>Documentaries educate, inform, and inspire audiences by presenting factual information and real-world narratives.</a:t>
            </a:r>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914400" y="457200"/>
            <a:ext cx="7315200" cy="0"/>
          </a:xfrm>
          <a:prstGeom prst="rect">
            <a:avLst/>
          </a:prstGeom>
          <a:noFill/>
          <a:ln/>
        </p:spPr>
        <p:txBody>
          <a:bodyPr wrap="square" rtlCol="0" anchor="t">
            <a:spAutoFit/>
          </a:bodyPr>
          <a:lstStyle/>
          <a:p>
            <a:pPr marL="0" indent="0" algn="just">
              <a:buNone/>
            </a:pPr>
            <a:r>
              <a:rPr lang="en-US" sz="2800" b="1" dirty="0">
                <a:solidFill>
                  <a:srgbClr val="333333"/>
                </a:solidFill>
                <a:latin typeface="Montserrat" pitchFamily="34" charset="0"/>
                <a:ea typeface="Montserrat" pitchFamily="34" charset="-122"/>
                <a:cs typeface="Montserrat" pitchFamily="34" charset="-120"/>
              </a:rPr>
              <a:t>Types of Docs</a:t>
            </a:r>
            <a:endParaRPr lang="en-US" sz="2800" dirty="0"/>
          </a:p>
        </p:txBody>
      </p:sp>
      <p:sp>
        <p:nvSpPr>
          <p:cNvPr id="3" name="Text 1"/>
          <p:cNvSpPr/>
          <p:nvPr/>
        </p:nvSpPr>
        <p:spPr>
          <a:xfrm>
            <a:off x="914400" y="1188720"/>
            <a:ext cx="7315200" cy="0"/>
          </a:xfrm>
          <a:prstGeom prst="rect">
            <a:avLst/>
          </a:prstGeom>
          <a:noFill/>
          <a:ln/>
        </p:spPr>
        <p:txBody>
          <a:bodyPr wrap="square" rtlCol="0" anchor="t"/>
          <a:lstStyle/>
          <a:p>
            <a:pPr marL="0" indent="0" algn="just">
              <a:buNone/>
            </a:pPr>
            <a:r>
              <a:rPr lang="en-US" sz="2200" dirty="0">
                <a:solidFill>
                  <a:srgbClr val="333333"/>
                </a:solidFill>
                <a:latin typeface="Montserrat" pitchFamily="34" charset="0"/>
                <a:ea typeface="Montserrat" pitchFamily="34" charset="-122"/>
                <a:cs typeface="Montserrat" pitchFamily="34" charset="-120"/>
              </a:rPr>
              <a:t>There are several types of documentary films, each serving different purposes and employing distinct storytelling techniques.</a:t>
            </a:r>
            <a:endParaRPr lang="en-US" sz="2200" dirty="0"/>
          </a:p>
        </p:txBody>
      </p:sp>
      <p:sp>
        <p:nvSpPr>
          <p:cNvPr id="4" name="Text 2"/>
          <p:cNvSpPr/>
          <p:nvPr/>
        </p:nvSpPr>
        <p:spPr>
          <a:xfrm>
            <a:off x="914400" y="2240280"/>
            <a:ext cx="7315200" cy="0"/>
          </a:xfrm>
          <a:prstGeom prst="rect">
            <a:avLst/>
          </a:prstGeom>
          <a:noFill/>
          <a:ln/>
        </p:spPr>
        <p:txBody>
          <a:bodyPr wrap="square" rtlCol="0" anchor="t"/>
          <a:lstStyle/>
          <a:p>
            <a:pPr marL="0" indent="0" algn="just">
              <a:buNone/>
            </a:pPr>
            <a:r>
              <a:rPr lang="en-US" sz="2400" dirty="0">
                <a:solidFill>
                  <a:srgbClr val="333333"/>
                </a:solidFill>
                <a:latin typeface="Montserrat" pitchFamily="34" charset="0"/>
                <a:ea typeface="Montserrat" pitchFamily="34" charset="-122"/>
                <a:cs typeface="Montserrat" pitchFamily="34" charset="-120"/>
              </a:rPr>
              <a:t>1. Expository: Uses a narrator to guide the narrative</a:t>
            </a:r>
            <a:endParaRPr lang="en-US" sz="2400" dirty="0"/>
          </a:p>
          <a:p>
            <a:pPr marL="0" indent="0" algn="just">
              <a:buNone/>
            </a:pPr>
            <a:r>
              <a:rPr lang="en-US" sz="2400" dirty="0">
                <a:solidFill>
                  <a:srgbClr val="333333"/>
                </a:solidFill>
                <a:latin typeface="Montserrat" pitchFamily="34" charset="0"/>
                <a:ea typeface="Montserrat" pitchFamily="34" charset="-122"/>
                <a:cs typeface="Montserrat" pitchFamily="34" charset="-120"/>
              </a:rPr>
              <a:t>2. Observational: Captures events as they happen without interference</a:t>
            </a:r>
            <a:endParaRPr lang="en-US" sz="2400" dirty="0"/>
          </a:p>
          <a:p>
            <a:pPr marL="0" indent="0" algn="just">
              <a:buNone/>
            </a:pPr>
            <a:r>
              <a:rPr lang="en-US" sz="2400" dirty="0">
                <a:solidFill>
                  <a:srgbClr val="333333"/>
                </a:solidFill>
                <a:latin typeface="Montserrat" pitchFamily="34" charset="0"/>
                <a:ea typeface="Montserrat" pitchFamily="34" charset="-122"/>
                <a:cs typeface="Montserrat" pitchFamily="34" charset="-120"/>
              </a:rPr>
              <a:t>3. Participatory: Filmmaker actively engages with the subject</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F68D8-C504-D5B4-4012-36692DFB82C1}"/>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D4E75152-E5FE-017F-D93E-641EA1C10996}"/>
              </a:ext>
            </a:extLst>
          </p:cNvPr>
          <p:cNvSpPr/>
          <p:nvPr/>
        </p:nvSpPr>
        <p:spPr>
          <a:xfrm>
            <a:off x="914400" y="457200"/>
            <a:ext cx="7315200" cy="0"/>
          </a:xfrm>
          <a:prstGeom prst="rect">
            <a:avLst/>
          </a:prstGeom>
          <a:noFill/>
          <a:ln/>
        </p:spPr>
        <p:txBody>
          <a:bodyPr wrap="square" rtlCol="0" anchor="t">
            <a:spAutoFit/>
          </a:bodyPr>
          <a:lstStyle/>
          <a:p>
            <a:pPr marL="0" indent="0" algn="just">
              <a:buNone/>
            </a:pPr>
            <a:r>
              <a:rPr lang="en-US" sz="2800" b="1" dirty="0">
                <a:solidFill>
                  <a:srgbClr val="333333"/>
                </a:solidFill>
                <a:latin typeface="Montserrat" pitchFamily="34" charset="0"/>
                <a:ea typeface="Montserrat" pitchFamily="34" charset="-122"/>
                <a:cs typeface="Montserrat" pitchFamily="34" charset="-120"/>
              </a:rPr>
              <a:t>Types of Docs</a:t>
            </a:r>
            <a:endParaRPr lang="en-US" sz="2800" dirty="0"/>
          </a:p>
        </p:txBody>
      </p:sp>
      <p:sp>
        <p:nvSpPr>
          <p:cNvPr id="3" name="Text 1">
            <a:extLst>
              <a:ext uri="{FF2B5EF4-FFF2-40B4-BE49-F238E27FC236}">
                <a16:creationId xmlns:a16="http://schemas.microsoft.com/office/drawing/2014/main" id="{DDB4BB64-FF1F-D2CC-FE12-FBE6DE757C69}"/>
              </a:ext>
            </a:extLst>
          </p:cNvPr>
          <p:cNvSpPr/>
          <p:nvPr/>
        </p:nvSpPr>
        <p:spPr>
          <a:xfrm>
            <a:off x="914400" y="1188720"/>
            <a:ext cx="7315200" cy="0"/>
          </a:xfrm>
          <a:prstGeom prst="rect">
            <a:avLst/>
          </a:prstGeom>
          <a:noFill/>
          <a:ln/>
        </p:spPr>
        <p:txBody>
          <a:bodyPr wrap="square" rtlCol="0" anchor="t"/>
          <a:lstStyle/>
          <a:p>
            <a:pPr marL="0" indent="0" algn="just">
              <a:buNone/>
            </a:pPr>
            <a:r>
              <a:rPr lang="en-US" sz="2200" dirty="0">
                <a:solidFill>
                  <a:srgbClr val="333333"/>
                </a:solidFill>
                <a:latin typeface="Montserrat" pitchFamily="34" charset="0"/>
                <a:ea typeface="Montserrat" pitchFamily="34" charset="-122"/>
                <a:cs typeface="Montserrat" pitchFamily="34" charset="-120"/>
              </a:rPr>
              <a:t>There are several types of documentary films, each serving different purposes and employing distinct storytelling techniques.</a:t>
            </a:r>
            <a:endParaRPr lang="en-US" sz="2200" dirty="0"/>
          </a:p>
        </p:txBody>
      </p:sp>
      <p:sp>
        <p:nvSpPr>
          <p:cNvPr id="4" name="Text 2">
            <a:extLst>
              <a:ext uri="{FF2B5EF4-FFF2-40B4-BE49-F238E27FC236}">
                <a16:creationId xmlns:a16="http://schemas.microsoft.com/office/drawing/2014/main" id="{03899D27-2532-21C9-D023-AA70651809DF}"/>
              </a:ext>
            </a:extLst>
          </p:cNvPr>
          <p:cNvSpPr/>
          <p:nvPr/>
        </p:nvSpPr>
        <p:spPr>
          <a:xfrm>
            <a:off x="914400" y="2240280"/>
            <a:ext cx="7315200" cy="0"/>
          </a:xfrm>
          <a:prstGeom prst="rect">
            <a:avLst/>
          </a:prstGeom>
          <a:noFill/>
          <a:ln/>
        </p:spPr>
        <p:txBody>
          <a:bodyPr wrap="square" rtlCol="0" anchor="t"/>
          <a:lstStyle/>
          <a:p>
            <a:pPr marL="0" indent="0" algn="just">
              <a:buNone/>
            </a:pPr>
            <a:r>
              <a:rPr lang="en-US" sz="2400" dirty="0">
                <a:solidFill>
                  <a:srgbClr val="333333"/>
                </a:solidFill>
                <a:latin typeface="Montserrat" pitchFamily="34" charset="0"/>
                <a:ea typeface="Montserrat" pitchFamily="34" charset="-122"/>
                <a:cs typeface="Montserrat" pitchFamily="34" charset="-120"/>
              </a:rPr>
              <a:t>4. Reflexive: Focuses on the filmmaking process itself</a:t>
            </a:r>
            <a:endParaRPr lang="en-US" sz="2400" dirty="0"/>
          </a:p>
          <a:p>
            <a:pPr marL="0" indent="0" algn="just">
              <a:buNone/>
            </a:pPr>
            <a:r>
              <a:rPr lang="en-US" sz="2400" dirty="0">
                <a:solidFill>
                  <a:srgbClr val="333333"/>
                </a:solidFill>
                <a:latin typeface="Montserrat" pitchFamily="34" charset="0"/>
                <a:ea typeface="Montserrat" pitchFamily="34" charset="-122"/>
                <a:cs typeface="Montserrat" pitchFamily="34" charset="-120"/>
              </a:rPr>
              <a:t>5. Performative: Emphasizes the filmmaker's personal engagement with the subject</a:t>
            </a:r>
            <a:endParaRPr lang="en-US" sz="2400" dirty="0"/>
          </a:p>
        </p:txBody>
      </p:sp>
    </p:spTree>
    <p:extLst>
      <p:ext uri="{BB962C8B-B14F-4D97-AF65-F5344CB8AC3E}">
        <p14:creationId xmlns:p14="http://schemas.microsoft.com/office/powerpoint/2010/main" val="2348582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7">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914400" y="457200"/>
            <a:ext cx="7315200" cy="0"/>
          </a:xfrm>
          <a:prstGeom prst="rect">
            <a:avLst/>
          </a:prstGeom>
          <a:noFill/>
          <a:ln/>
        </p:spPr>
        <p:txBody>
          <a:bodyPr wrap="square" rtlCol="0" anchor="t">
            <a:spAutoFit/>
          </a:bodyPr>
          <a:lstStyle/>
          <a:p>
            <a:pPr marL="0" indent="0" algn="just">
              <a:buNone/>
            </a:pPr>
            <a:r>
              <a:rPr lang="en-US" sz="2800" b="1" dirty="0">
                <a:solidFill>
                  <a:srgbClr val="333333"/>
                </a:solidFill>
                <a:latin typeface="Montserrat" pitchFamily="34" charset="0"/>
                <a:ea typeface="Montserrat" pitchFamily="34" charset="-122"/>
                <a:cs typeface="Montserrat" pitchFamily="34" charset="-120"/>
              </a:rPr>
              <a:t>Doc Types Explained</a:t>
            </a:r>
            <a:endParaRPr lang="en-US" sz="2800" dirty="0"/>
          </a:p>
        </p:txBody>
      </p:sp>
      <p:sp>
        <p:nvSpPr>
          <p:cNvPr id="3" name="Text 1"/>
          <p:cNvSpPr/>
          <p:nvPr/>
        </p:nvSpPr>
        <p:spPr>
          <a:xfrm>
            <a:off x="457200" y="1645920"/>
            <a:ext cx="4114800" cy="914400"/>
          </a:xfrm>
          <a:prstGeom prst="rect">
            <a:avLst/>
          </a:prstGeom>
          <a:noFill/>
          <a:ln/>
        </p:spPr>
        <p:txBody>
          <a:bodyPr wrap="square" lIns="0" tIns="2540" rIns="0" bIns="0" rtlCol="0" anchor="t"/>
          <a:lstStyle/>
          <a:p>
            <a:pPr marL="0" indent="0" algn="l">
              <a:buNone/>
            </a:pPr>
            <a:r>
              <a:rPr lang="en-US" sz="2000" dirty="0">
                <a:solidFill>
                  <a:srgbClr val="333333"/>
                </a:solidFill>
                <a:latin typeface="Montserrat" pitchFamily="34" charset="0"/>
                <a:ea typeface="Montserrat" pitchFamily="34" charset="-122"/>
                <a:cs typeface="Montserrat" pitchFamily="34" charset="-120"/>
              </a:rPr>
              <a:t>Expository: Directly addresses the viewer with an authoritative voiceover.</a:t>
            </a:r>
            <a:endParaRPr lang="en-US" sz="2000" dirty="0"/>
          </a:p>
        </p:txBody>
      </p:sp>
      <p:sp>
        <p:nvSpPr>
          <p:cNvPr id="4" name="Text 2"/>
          <p:cNvSpPr/>
          <p:nvPr/>
        </p:nvSpPr>
        <p:spPr>
          <a:xfrm>
            <a:off x="4846320" y="1645920"/>
            <a:ext cx="4114800" cy="914400"/>
          </a:xfrm>
          <a:prstGeom prst="rect">
            <a:avLst/>
          </a:prstGeom>
          <a:noFill/>
          <a:ln/>
        </p:spPr>
        <p:txBody>
          <a:bodyPr wrap="square" lIns="0" tIns="2540" rIns="0" bIns="0" rtlCol="0" anchor="t"/>
          <a:lstStyle/>
          <a:p>
            <a:pPr marL="0" indent="0" algn="l">
              <a:buNone/>
            </a:pPr>
            <a:r>
              <a:rPr lang="en-US" sz="2000" dirty="0">
                <a:solidFill>
                  <a:srgbClr val="333333"/>
                </a:solidFill>
                <a:latin typeface="Montserrat" pitchFamily="34" charset="0"/>
                <a:ea typeface="Montserrat" pitchFamily="34" charset="-122"/>
                <a:cs typeface="Montserrat" pitchFamily="34" charset="-120"/>
              </a:rPr>
              <a:t>Observational: Fly-on-the-wall style, capturing events as they unfold.</a:t>
            </a:r>
            <a:endParaRPr lang="en-US" sz="2000" dirty="0"/>
          </a:p>
        </p:txBody>
      </p:sp>
      <p:sp>
        <p:nvSpPr>
          <p:cNvPr id="5" name="Text 3"/>
          <p:cNvSpPr/>
          <p:nvPr/>
        </p:nvSpPr>
        <p:spPr>
          <a:xfrm>
            <a:off x="457200" y="2834640"/>
            <a:ext cx="4114800" cy="914400"/>
          </a:xfrm>
          <a:prstGeom prst="rect">
            <a:avLst/>
          </a:prstGeom>
          <a:noFill/>
          <a:ln/>
        </p:spPr>
        <p:txBody>
          <a:bodyPr wrap="square" lIns="0" tIns="2540" rIns="0" bIns="0" rtlCol="0" anchor="t"/>
          <a:lstStyle/>
          <a:p>
            <a:pPr marL="0" indent="0" algn="l">
              <a:buNone/>
            </a:pPr>
            <a:r>
              <a:rPr lang="en-US" sz="2000" dirty="0">
                <a:solidFill>
                  <a:srgbClr val="333333"/>
                </a:solidFill>
                <a:latin typeface="Montserrat" pitchFamily="34" charset="0"/>
                <a:ea typeface="Montserrat" pitchFamily="34" charset="-122"/>
                <a:cs typeface="Montserrat" pitchFamily="34" charset="-120"/>
              </a:rPr>
              <a:t>Participatory: Filmmaker becomes part of the narrative.</a:t>
            </a:r>
            <a:endParaRPr lang="en-US" sz="2000" dirty="0"/>
          </a:p>
        </p:txBody>
      </p:sp>
      <p:sp>
        <p:nvSpPr>
          <p:cNvPr id="6" name="Text 4"/>
          <p:cNvSpPr/>
          <p:nvPr/>
        </p:nvSpPr>
        <p:spPr>
          <a:xfrm>
            <a:off x="4846320" y="2834640"/>
            <a:ext cx="4114800" cy="914400"/>
          </a:xfrm>
          <a:prstGeom prst="rect">
            <a:avLst/>
          </a:prstGeom>
          <a:noFill/>
          <a:ln/>
        </p:spPr>
        <p:txBody>
          <a:bodyPr wrap="square" lIns="0" tIns="2540" rIns="0" bIns="0" rtlCol="0" anchor="t"/>
          <a:lstStyle/>
          <a:p>
            <a:pPr marL="0" indent="0" algn="l">
              <a:buNone/>
            </a:pPr>
            <a:r>
              <a:rPr lang="en-US" sz="2000" dirty="0">
                <a:solidFill>
                  <a:srgbClr val="333333"/>
                </a:solidFill>
                <a:latin typeface="Montserrat" pitchFamily="34" charset="0"/>
                <a:ea typeface="Montserrat" pitchFamily="34" charset="-122"/>
                <a:cs typeface="Montserrat" pitchFamily="34" charset="-120"/>
              </a:rPr>
              <a:t>Reflexive: Highlights the documentary's construction and the filmmaker's role.</a:t>
            </a:r>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8">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914400" y="457200"/>
            <a:ext cx="7315200" cy="0"/>
          </a:xfrm>
          <a:prstGeom prst="rect">
            <a:avLst/>
          </a:prstGeom>
          <a:noFill/>
          <a:ln/>
        </p:spPr>
        <p:txBody>
          <a:bodyPr wrap="square" rtlCol="0" anchor="t">
            <a:spAutoFit/>
          </a:bodyPr>
          <a:lstStyle/>
          <a:p>
            <a:pPr marL="0" indent="0" algn="just">
              <a:buNone/>
            </a:pPr>
            <a:r>
              <a:rPr lang="en-US" sz="2800" b="1" dirty="0">
                <a:solidFill>
                  <a:srgbClr val="333333"/>
                </a:solidFill>
                <a:latin typeface="Montserrat" pitchFamily="34" charset="0"/>
                <a:ea typeface="Montserrat" pitchFamily="34" charset="-122"/>
                <a:cs typeface="Montserrat" pitchFamily="34" charset="-120"/>
              </a:rPr>
              <a:t>Examples of Docs</a:t>
            </a:r>
            <a:endParaRPr lang="en-US" sz="2800" dirty="0"/>
          </a:p>
        </p:txBody>
      </p:sp>
      <p:sp>
        <p:nvSpPr>
          <p:cNvPr id="3" name="Text 1"/>
          <p:cNvSpPr/>
          <p:nvPr/>
        </p:nvSpPr>
        <p:spPr>
          <a:xfrm>
            <a:off x="914400" y="1188720"/>
            <a:ext cx="7315200" cy="0"/>
          </a:xfrm>
          <a:prstGeom prst="rect">
            <a:avLst/>
          </a:prstGeom>
          <a:noFill/>
          <a:ln/>
        </p:spPr>
        <p:txBody>
          <a:bodyPr wrap="square" rtlCol="0" anchor="t"/>
          <a:lstStyle/>
          <a:p>
            <a:pPr marL="0" indent="0" algn="just">
              <a:buNone/>
            </a:pPr>
            <a:r>
              <a:rPr lang="en-US" sz="2200" dirty="0">
                <a:solidFill>
                  <a:srgbClr val="333333"/>
                </a:solidFill>
                <a:latin typeface="Montserrat" pitchFamily="34" charset="0"/>
                <a:ea typeface="Montserrat" pitchFamily="34" charset="-122"/>
                <a:cs typeface="Montserrat" pitchFamily="34" charset="-120"/>
              </a:rPr>
              <a:t>Documentary films can vary greatly in content and style. Here are examples of different types:</a:t>
            </a:r>
            <a:endParaRPr lang="en-US" sz="2200" dirty="0"/>
          </a:p>
        </p:txBody>
      </p:sp>
      <p:sp>
        <p:nvSpPr>
          <p:cNvPr id="4" name="Text 2"/>
          <p:cNvSpPr/>
          <p:nvPr/>
        </p:nvSpPr>
        <p:spPr>
          <a:xfrm>
            <a:off x="914400" y="2240280"/>
            <a:ext cx="7315200" cy="0"/>
          </a:xfrm>
          <a:prstGeom prst="rect">
            <a:avLst/>
          </a:prstGeom>
          <a:noFill/>
          <a:ln/>
        </p:spPr>
        <p:txBody>
          <a:bodyPr wrap="square" rtlCol="0" anchor="t"/>
          <a:lstStyle/>
          <a:p>
            <a:pPr marL="0" indent="0" algn="just">
              <a:buNone/>
            </a:pPr>
            <a:r>
              <a:rPr lang="en-US" sz="2400" dirty="0">
                <a:solidFill>
                  <a:srgbClr val="333333"/>
                </a:solidFill>
                <a:latin typeface="Montserrat" pitchFamily="34" charset="0"/>
                <a:ea typeface="Montserrat" pitchFamily="34" charset="-122"/>
                <a:cs typeface="Montserrat" pitchFamily="34" charset="-120"/>
              </a:rPr>
              <a:t>1. Expository: 'Planet Earth' series</a:t>
            </a:r>
            <a:endParaRPr lang="en-US" sz="2400" dirty="0"/>
          </a:p>
          <a:p>
            <a:pPr marL="0" indent="0" algn="just">
              <a:buNone/>
            </a:pPr>
            <a:r>
              <a:rPr lang="en-US" sz="2400" dirty="0">
                <a:solidFill>
                  <a:srgbClr val="333333"/>
                </a:solidFill>
                <a:latin typeface="Montserrat" pitchFamily="34" charset="0"/>
                <a:ea typeface="Montserrat" pitchFamily="34" charset="-122"/>
                <a:cs typeface="Montserrat" pitchFamily="34" charset="-120"/>
              </a:rPr>
              <a:t>2. Observational: 'Salesman' by the Maysles Brothers</a:t>
            </a:r>
            <a:endParaRPr lang="en-US" sz="2400" dirty="0"/>
          </a:p>
          <a:p>
            <a:pPr marL="0" indent="0" algn="just">
              <a:buNone/>
            </a:pPr>
            <a:r>
              <a:rPr lang="en-US" sz="2400" dirty="0">
                <a:solidFill>
                  <a:srgbClr val="333333"/>
                </a:solidFill>
                <a:latin typeface="Montserrat" pitchFamily="34" charset="0"/>
                <a:ea typeface="Montserrat" pitchFamily="34" charset="-122"/>
                <a:cs typeface="Montserrat" pitchFamily="34" charset="-120"/>
              </a:rPr>
              <a:t>3. Participatory: 'Super Size Me' by Morgan Spurlock</a:t>
            </a:r>
            <a:endParaRPr lang="en-US" sz="2400" dirty="0"/>
          </a:p>
          <a:p>
            <a:pPr marL="0" indent="0" algn="just">
              <a:buNone/>
            </a:pPr>
            <a:r>
              <a:rPr lang="en-US" sz="2400" dirty="0">
                <a:solidFill>
                  <a:srgbClr val="333333"/>
                </a:solidFill>
                <a:latin typeface="Montserrat" pitchFamily="34" charset="0"/>
                <a:ea typeface="Montserrat" pitchFamily="34" charset="-122"/>
                <a:cs typeface="Montserrat" pitchFamily="34" charset="-120"/>
              </a:rPr>
              <a:t>4. Reflexive: 'Man with a Movie Camera' by Dziga Vertov</a:t>
            </a:r>
            <a:endParaRPr lang="en-US" sz="2400" dirty="0"/>
          </a:p>
          <a:p>
            <a:pPr marL="0" indent="0" algn="just">
              <a:buNone/>
            </a:pPr>
            <a:r>
              <a:rPr lang="en-US" sz="2400" dirty="0">
                <a:solidFill>
                  <a:srgbClr val="333333"/>
                </a:solidFill>
                <a:latin typeface="Montserrat" pitchFamily="34" charset="0"/>
                <a:ea typeface="Montserrat" pitchFamily="34" charset="-122"/>
                <a:cs typeface="Montserrat" pitchFamily="34" charset="-120"/>
              </a:rPr>
              <a:t>5. Performative: 'Waltz with Bashir' by Ari Folman</a:t>
            </a:r>
            <a:endParaRPr lang="en-US" sz="2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TotalTime>
  <Words>746</Words>
  <Application>Microsoft Office PowerPoint</Application>
  <PresentationFormat>On-screen Show (16:9)</PresentationFormat>
  <Paragraphs>102</Paragraphs>
  <Slides>18</Slides>
  <Notes>18</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EMMANUEL ESTANDIAN</cp:lastModifiedBy>
  <cp:revision>1</cp:revision>
  <dcterms:created xsi:type="dcterms:W3CDTF">2025-07-08T13:09:11Z</dcterms:created>
  <dcterms:modified xsi:type="dcterms:W3CDTF">2025-07-09T03:25:03Z</dcterms:modified>
</cp:coreProperties>
</file>